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7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33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layout3.xml" ContentType="application/vnd.openxmlformats-officedocument.drawingml.diagram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theme/theme1.xml" ContentType="application/vnd.openxmlformats-officedocument.theme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charts/chart9.xml" ContentType="application/vnd.openxmlformats-officedocument.drawingml.char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1.xml" ContentType="application/vnd.ms-office.chartstyle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charts/chart5.xml" ContentType="application/vnd.openxmlformats-officedocument.drawingml.chart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diagrams/drawing2.xml" ContentType="application/vnd.ms-office.drawingml.diagramDrawin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424" r:id="rId2"/>
    <p:sldId id="425" r:id="rId3"/>
    <p:sldId id="426" r:id="rId4"/>
    <p:sldId id="427" r:id="rId5"/>
    <p:sldId id="367" r:id="rId6"/>
    <p:sldId id="370" r:id="rId7"/>
    <p:sldId id="307" r:id="rId8"/>
    <p:sldId id="374" r:id="rId9"/>
    <p:sldId id="365" r:id="rId10"/>
    <p:sldId id="293" r:id="rId11"/>
    <p:sldId id="368" r:id="rId12"/>
    <p:sldId id="396" r:id="rId13"/>
    <p:sldId id="429" r:id="rId14"/>
    <p:sldId id="430" r:id="rId15"/>
    <p:sldId id="431" r:id="rId16"/>
    <p:sldId id="432" r:id="rId17"/>
    <p:sldId id="433" r:id="rId18"/>
    <p:sldId id="434" r:id="rId19"/>
    <p:sldId id="435" r:id="rId20"/>
    <p:sldId id="437" r:id="rId21"/>
    <p:sldId id="438" r:id="rId22"/>
    <p:sldId id="439" r:id="rId23"/>
    <p:sldId id="440" r:id="rId24"/>
  </p:sldIdLst>
  <p:sldSz cx="18288000" cy="10287000"/>
  <p:notesSz cx="7315200" cy="9601200"/>
  <p:defaultTextStyle>
    <a:defPPr>
      <a:defRPr lang="en-US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7A8"/>
    <a:srgbClr val="F09C2A"/>
    <a:srgbClr val="BC362D"/>
    <a:srgbClr val="3D9FAC"/>
    <a:srgbClr val="93B850"/>
    <a:srgbClr val="5B4470"/>
    <a:srgbClr val="2BA388"/>
    <a:srgbClr val="9CBE5F"/>
    <a:srgbClr val="3382BA"/>
    <a:srgbClr val="FFC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8" autoAdjust="0"/>
    <p:restoredTop sz="94434" autoAdjust="0"/>
  </p:normalViewPr>
  <p:slideViewPr>
    <p:cSldViewPr snapToGrid="0">
      <p:cViewPr varScale="1">
        <p:scale>
          <a:sx n="76" d="100"/>
          <a:sy n="76" d="100"/>
        </p:scale>
        <p:origin x="258" y="66"/>
      </p:cViewPr>
      <p:guideLst>
        <p:guide orient="horz" pos="3240"/>
        <p:guide pos="5760"/>
      </p:guideLst>
    </p:cSldViewPr>
  </p:slideViewPr>
  <p:outlineViewPr>
    <p:cViewPr>
      <p:scale>
        <a:sx n="33" d="100"/>
        <a:sy n="33" d="100"/>
      </p:scale>
      <p:origin x="0" y="-18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ERENCANAAN\renstra%20JK%20Panjang\Data%20Pendidik%20untuk%20Renstra%202014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ERENCANAAN\renstra%20JK%20Panjang\Data%20Pendidik%20untuk%20Renstra%202014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ERENCANAAN\renstra%20JK%20Panjang\Data%20Pendidik%20untuk%20Renstra%202014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ERENCANAAN\renstra%20JK%20Panjang\Data%20Pendidik%20untuk%20Renstra%202014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</c:dPt>
          <c:cat>
            <c:strRef>
              <c:f>Sheet1!$A$2:$A$5</c:f>
              <c:strCache>
                <c:ptCount val="4"/>
                <c:pt idx="0">
                  <c:v>InDesign</c:v>
                </c:pt>
                <c:pt idx="1">
                  <c:v>Illustrator</c:v>
                </c:pt>
                <c:pt idx="2">
                  <c:v>Photoshop</c:v>
                </c:pt>
                <c:pt idx="3">
                  <c:v>HTML 5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0.6008583690987126</c:v>
                </c:pt>
                <c:pt idx="1">
                  <c:v>2.4721030042918453</c:v>
                </c:pt>
                <c:pt idx="2">
                  <c:v>1.4549356223175964</c:v>
                </c:pt>
                <c:pt idx="3">
                  <c:v>2.7982832618025761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cat>
            <c:strRef>
              <c:f>Sheet1!$A$2:$A$5</c:f>
              <c:strCache>
                <c:ptCount val="4"/>
                <c:pt idx="0">
                  <c:v>InDesign</c:v>
                </c:pt>
                <c:pt idx="1">
                  <c:v>Illustrator</c:v>
                </c:pt>
                <c:pt idx="2">
                  <c:v>Photoshop</c:v>
                </c:pt>
                <c:pt idx="3">
                  <c:v>HTML 5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0.39914163090128757</c:v>
                </c:pt>
                <c:pt idx="1">
                  <c:v>1.5665236051502143</c:v>
                </c:pt>
                <c:pt idx="2">
                  <c:v>0.94420600858369108</c:v>
                </c:pt>
                <c:pt idx="3">
                  <c:v>2.4635193133047206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100"/>
        <c:axId val="1274944912"/>
        <c:axId val="1274952528"/>
      </c:barChart>
      <c:catAx>
        <c:axId val="1274944912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1274952528"/>
        <c:crosses val="autoZero"/>
        <c:auto val="1"/>
        <c:lblAlgn val="ctr"/>
        <c:lblOffset val="100"/>
        <c:noMultiLvlLbl val="0"/>
      </c:catAx>
      <c:valAx>
        <c:axId val="127495252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274944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0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959769526265768E-2"/>
          <c:y val="9.4655628639087247E-2"/>
          <c:w val="0.90304023047373427"/>
          <c:h val="0.8896161948359486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6.8135125350710465E-2"/>
                  <c:y val="0.13065708891651695"/>
                </c:manualLayout>
              </c:layout>
              <c:tx>
                <c:rich>
                  <a:bodyPr/>
                  <a:lstStyle/>
                  <a:p>
                    <a:fld id="{8400A8A4-516A-4057-8A4D-DD2E3AEB0889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27592089781880719"/>
                  <c:y val="-0.19107058986047792"/>
                </c:manualLayout>
              </c:layout>
              <c:tx>
                <c:rich>
                  <a:bodyPr/>
                  <a:lstStyle/>
                  <a:p>
                    <a:fld id="{E9CDB005-9F32-4E3F-9E39-D540C8AD8D89}" type="CATEGORYNAME">
                      <a:rPr lang="en-US" smtClean="0"/>
                      <a:pPr/>
                      <a:t>[CATEGORY NAME]</a:t>
                    </a:fld>
                    <a:r>
                      <a:rPr lang="en-US" dirty="0" smtClean="0"/>
                      <a:t>/S3</a:t>
                    </a:r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70%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517603403022898"/>
                  <c:y val="-0.19415020490859694"/>
                </c:manualLayout>
              </c:layout>
              <c:tx>
                <c:rich>
                  <a:bodyPr/>
                  <a:lstStyle/>
                  <a:p>
                    <a:fld id="{072FEE91-160E-4ECA-B947-9457D6F019C4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10%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3FEBF1C0-F2FE-4A84-83AA-4DCEC457DFB3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17%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Sekolah_S3!$L$12:$L$15</c:f>
              <c:strCache>
                <c:ptCount val="4"/>
                <c:pt idx="0">
                  <c:v>Sdg S3</c:v>
                </c:pt>
                <c:pt idx="1">
                  <c:v>S2</c:v>
                </c:pt>
                <c:pt idx="2">
                  <c:v>Sdg S2</c:v>
                </c:pt>
                <c:pt idx="3">
                  <c:v>S1 (Asst Dosen)</c:v>
                </c:pt>
              </c:strCache>
            </c:strRef>
          </c:cat>
          <c:val>
            <c:numRef>
              <c:f>Sekolah_S3!$M$12:$M$15</c:f>
              <c:numCache>
                <c:formatCode>General</c:formatCode>
                <c:ptCount val="4"/>
                <c:pt idx="0">
                  <c:v>6</c:v>
                </c:pt>
                <c:pt idx="1">
                  <c:v>66</c:v>
                </c:pt>
                <c:pt idx="2">
                  <c:v>18</c:v>
                </c:pt>
                <c:pt idx="3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dLbl>
              <c:idx val="0"/>
              <c:tx>
                <c:rich>
                  <a:bodyPr/>
                  <a:lstStyle/>
                  <a:p>
                    <a:fld id="{A5F02265-2E0C-4A48-9185-C0D3332363C2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</a:t>
                    </a:r>
                    <a:r>
                      <a:rPr lang="en-US" baseline="0" smtClean="0"/>
                      <a:t>21%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CE35445-9012-45CD-B148-DF280F1B7505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</a:t>
                    </a:r>
                    <a:r>
                      <a:rPr lang="en-US" baseline="0" smtClean="0"/>
                      <a:t>26%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ADA6E72-8F16-40FC-AA01-8B28EC8072EB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</a:t>
                    </a:r>
                    <a:r>
                      <a:rPr lang="en-US" baseline="0" smtClean="0"/>
                      <a:t>29%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'Kualifikasi S2'!$E$75:$E$78</c:f>
              <c:strCache>
                <c:ptCount val="4"/>
                <c:pt idx="0">
                  <c:v>MS</c:v>
                </c:pt>
                <c:pt idx="1">
                  <c:v>EL</c:v>
                </c:pt>
                <c:pt idx="2">
                  <c:v>MB</c:v>
                </c:pt>
                <c:pt idx="3">
                  <c:v>IF</c:v>
                </c:pt>
              </c:strCache>
            </c:strRef>
          </c:cat>
          <c:val>
            <c:numRef>
              <c:f>'Kualifikasi S2'!$G$75:$G$78</c:f>
              <c:numCache>
                <c:formatCode>0%</c:formatCode>
                <c:ptCount val="4"/>
                <c:pt idx="0">
                  <c:v>0.17142857142857143</c:v>
                </c:pt>
                <c:pt idx="1">
                  <c:v>0.24761904761904763</c:v>
                </c:pt>
                <c:pt idx="2">
                  <c:v>0.2857142857142857</c:v>
                </c:pt>
                <c:pt idx="3">
                  <c:v>0.29523809523809524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axId val="1274942192"/>
        <c:axId val="1274965040"/>
      </c:barChart>
      <c:catAx>
        <c:axId val="12749421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74965040"/>
        <c:crosses val="autoZero"/>
        <c:auto val="1"/>
        <c:lblAlgn val="ctr"/>
        <c:lblOffset val="100"/>
        <c:noMultiLvlLbl val="0"/>
      </c:catAx>
      <c:valAx>
        <c:axId val="1274965040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12749421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988721920939617E-2"/>
          <c:y val="8.4159536455938225E-2"/>
          <c:w val="0.87854344203223045"/>
          <c:h val="0.8730311362268453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24986307961504822"/>
                  <c:y val="3.787328667249927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Tenaga </a:t>
                    </a:r>
                    <a:r>
                      <a:rPr lang="en-US" dirty="0" err="1" smtClean="0"/>
                      <a:t>pendidik</a:t>
                    </a:r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46%</a:t>
                    </a:r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6203652668416444"/>
                  <c:y val="-0.13255686789151355"/>
                </c:manualLayout>
              </c:layout>
              <c:tx>
                <c:rich>
                  <a:bodyPr/>
                  <a:lstStyle/>
                  <a:p>
                    <a:fld id="{0D8808EB-27A2-4B86-BDF3-7C36843B7987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54%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9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Sekolah_S3!$E$11:$E$12</c:f>
              <c:strCache>
                <c:ptCount val="2"/>
                <c:pt idx="0">
                  <c:v>tenaga dosen</c:v>
                </c:pt>
                <c:pt idx="1">
                  <c:v>tenaga kependidikan</c:v>
                </c:pt>
              </c:strCache>
            </c:strRef>
          </c:cat>
          <c:val>
            <c:numRef>
              <c:f>Sekolah_S3!$F$11:$F$12</c:f>
              <c:numCache>
                <c:formatCode>General</c:formatCode>
                <c:ptCount val="2"/>
                <c:pt idx="0">
                  <c:v>105</c:v>
                </c:pt>
                <c:pt idx="1">
                  <c:v>113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0.70000000000000051</c:v>
                </c:pt>
                <c:pt idx="1">
                  <c:v>0.30000000000000027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0.60000000000000053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0.45</c:v>
                </c:pt>
                <c:pt idx="1">
                  <c:v>0.55000000000000004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0.25</c:v>
                </c:pt>
                <c:pt idx="1">
                  <c:v>0.75000000000000056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C5B4BA-31DE-4613-950F-7A1639654FC9}" type="doc">
      <dgm:prSet loTypeId="urn:microsoft.com/office/officeart/2005/8/layout/chevron1" loCatId="process" qsTypeId="urn:microsoft.com/office/officeart/2005/8/quickstyle/3d3" qsCatId="3D" csTypeId="urn:microsoft.com/office/officeart/2005/8/colors/colorful1" csCatId="colorful" phldr="1"/>
      <dgm:spPr/>
    </dgm:pt>
    <dgm:pt modelId="{E16C7059-BC36-4DF0-9878-4CBFF653AC54}">
      <dgm:prSet phldrT="[Text]" custT="1"/>
      <dgm:spPr/>
      <dgm:t>
        <a:bodyPr/>
        <a:lstStyle/>
        <a:p>
          <a:r>
            <a:rPr lang="en-US" sz="2800" dirty="0" smtClean="0"/>
            <a:t>2010-2014</a:t>
          </a:r>
          <a:endParaRPr lang="en-US" sz="2800" dirty="0"/>
        </a:p>
      </dgm:t>
    </dgm:pt>
    <dgm:pt modelId="{6074F661-9CF1-4B3B-B7D6-88BC4841ECD8}" type="parTrans" cxnId="{D437A4F2-049B-4256-A39D-AC39A17AECA1}">
      <dgm:prSet/>
      <dgm:spPr/>
      <dgm:t>
        <a:bodyPr/>
        <a:lstStyle/>
        <a:p>
          <a:endParaRPr lang="en-US" sz="2400"/>
        </a:p>
      </dgm:t>
    </dgm:pt>
    <dgm:pt modelId="{BA58C5FC-D74E-4FC7-8EDF-55C152795E10}" type="sibTrans" cxnId="{D437A4F2-049B-4256-A39D-AC39A17AECA1}">
      <dgm:prSet/>
      <dgm:spPr/>
      <dgm:t>
        <a:bodyPr/>
        <a:lstStyle/>
        <a:p>
          <a:endParaRPr lang="en-US" sz="2400"/>
        </a:p>
      </dgm:t>
    </dgm:pt>
    <dgm:pt modelId="{58BDC9C1-6ACB-4AA2-8A17-ED32C2000768}">
      <dgm:prSet phldrT="[Text]" custT="1"/>
      <dgm:spPr/>
      <dgm:t>
        <a:bodyPr/>
        <a:lstStyle/>
        <a:p>
          <a:r>
            <a:rPr lang="en-US" sz="2400" dirty="0" smtClean="0"/>
            <a:t>2015-2019</a:t>
          </a:r>
          <a:endParaRPr lang="en-US" sz="2400" dirty="0"/>
        </a:p>
      </dgm:t>
    </dgm:pt>
    <dgm:pt modelId="{DB092E65-B7DF-4290-BDF0-F2DEB704BDC6}" type="parTrans" cxnId="{95A82B9D-55F9-476F-A86A-06C035861AE5}">
      <dgm:prSet/>
      <dgm:spPr/>
      <dgm:t>
        <a:bodyPr/>
        <a:lstStyle/>
        <a:p>
          <a:endParaRPr lang="en-US" sz="2400"/>
        </a:p>
      </dgm:t>
    </dgm:pt>
    <dgm:pt modelId="{9AB6920A-C03A-4242-837F-817E7756AA42}" type="sibTrans" cxnId="{95A82B9D-55F9-476F-A86A-06C035861AE5}">
      <dgm:prSet/>
      <dgm:spPr/>
      <dgm:t>
        <a:bodyPr/>
        <a:lstStyle/>
        <a:p>
          <a:endParaRPr lang="en-US" sz="2400"/>
        </a:p>
      </dgm:t>
    </dgm:pt>
    <dgm:pt modelId="{A4B93A51-E404-4481-A1A8-1652A0313E94}">
      <dgm:prSet phldrT="[Text]" custT="1"/>
      <dgm:spPr/>
      <dgm:t>
        <a:bodyPr/>
        <a:lstStyle/>
        <a:p>
          <a:r>
            <a:rPr lang="en-US" sz="2400" dirty="0" smtClean="0"/>
            <a:t>2020-2025</a:t>
          </a:r>
          <a:endParaRPr lang="en-US" sz="2400" dirty="0"/>
        </a:p>
      </dgm:t>
    </dgm:pt>
    <dgm:pt modelId="{C338E91B-9D3A-4C3A-BD2D-5E3D9C13DB77}" type="parTrans" cxnId="{E0F42068-EE3F-4E3C-B942-600B511E921B}">
      <dgm:prSet/>
      <dgm:spPr/>
      <dgm:t>
        <a:bodyPr/>
        <a:lstStyle/>
        <a:p>
          <a:endParaRPr lang="en-US" sz="2400"/>
        </a:p>
      </dgm:t>
    </dgm:pt>
    <dgm:pt modelId="{2D8663B6-34C8-4203-ADC1-7CF78ADA2B69}" type="sibTrans" cxnId="{E0F42068-EE3F-4E3C-B942-600B511E921B}">
      <dgm:prSet/>
      <dgm:spPr/>
      <dgm:t>
        <a:bodyPr/>
        <a:lstStyle/>
        <a:p>
          <a:endParaRPr lang="en-US" sz="2400"/>
        </a:p>
      </dgm:t>
    </dgm:pt>
    <dgm:pt modelId="{370F76FC-AFC6-4884-9408-F4FF7FAFCB26}" type="pres">
      <dgm:prSet presAssocID="{7DC5B4BA-31DE-4613-950F-7A1639654FC9}" presName="Name0" presStyleCnt="0">
        <dgm:presLayoutVars>
          <dgm:dir/>
          <dgm:animLvl val="lvl"/>
          <dgm:resizeHandles val="exact"/>
        </dgm:presLayoutVars>
      </dgm:prSet>
      <dgm:spPr/>
    </dgm:pt>
    <dgm:pt modelId="{7551657E-64D1-463A-BF00-D3E9CEF802ED}" type="pres">
      <dgm:prSet presAssocID="{E16C7059-BC36-4DF0-9878-4CBFF653AC54}" presName="parTxOnly" presStyleLbl="node1" presStyleIdx="0" presStyleCnt="3" custLinFactX="-3247" custLinFactNeighborX="-100000" custLinFactNeighborY="-95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8D78E8-9FF7-4207-9C9D-B78BC8D93A1E}" type="pres">
      <dgm:prSet presAssocID="{BA58C5FC-D74E-4FC7-8EDF-55C152795E10}" presName="parTxOnlySpace" presStyleCnt="0"/>
      <dgm:spPr/>
    </dgm:pt>
    <dgm:pt modelId="{5AF4D908-AF1D-4907-873A-764AC53D09D9}" type="pres">
      <dgm:prSet presAssocID="{58BDC9C1-6ACB-4AA2-8A17-ED32C2000768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75AC31-D104-47BF-93E7-CCB893D73113}" type="pres">
      <dgm:prSet presAssocID="{9AB6920A-C03A-4242-837F-817E7756AA42}" presName="parTxOnlySpace" presStyleCnt="0"/>
      <dgm:spPr/>
    </dgm:pt>
    <dgm:pt modelId="{97DA61A7-8D95-443D-B95F-A1A36C43BB70}" type="pres">
      <dgm:prSet presAssocID="{A4B93A51-E404-4481-A1A8-1652A0313E9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8F5088-B3E3-4F95-83B9-7A7F891CF75D}" type="presOf" srcId="{7DC5B4BA-31DE-4613-950F-7A1639654FC9}" destId="{370F76FC-AFC6-4884-9408-F4FF7FAFCB26}" srcOrd="0" destOrd="0" presId="urn:microsoft.com/office/officeart/2005/8/layout/chevron1"/>
    <dgm:cxn modelId="{83957C87-4978-47FF-BB2B-869784ECFBE1}" type="presOf" srcId="{58BDC9C1-6ACB-4AA2-8A17-ED32C2000768}" destId="{5AF4D908-AF1D-4907-873A-764AC53D09D9}" srcOrd="0" destOrd="0" presId="urn:microsoft.com/office/officeart/2005/8/layout/chevron1"/>
    <dgm:cxn modelId="{B7BB1D17-2755-4085-8125-914DF6C12830}" type="presOf" srcId="{A4B93A51-E404-4481-A1A8-1652A0313E94}" destId="{97DA61A7-8D95-443D-B95F-A1A36C43BB70}" srcOrd="0" destOrd="0" presId="urn:microsoft.com/office/officeart/2005/8/layout/chevron1"/>
    <dgm:cxn modelId="{92592A93-9528-4CFC-A824-BB4192E4497D}" type="presOf" srcId="{E16C7059-BC36-4DF0-9878-4CBFF653AC54}" destId="{7551657E-64D1-463A-BF00-D3E9CEF802ED}" srcOrd="0" destOrd="0" presId="urn:microsoft.com/office/officeart/2005/8/layout/chevron1"/>
    <dgm:cxn modelId="{95A82B9D-55F9-476F-A86A-06C035861AE5}" srcId="{7DC5B4BA-31DE-4613-950F-7A1639654FC9}" destId="{58BDC9C1-6ACB-4AA2-8A17-ED32C2000768}" srcOrd="1" destOrd="0" parTransId="{DB092E65-B7DF-4290-BDF0-F2DEB704BDC6}" sibTransId="{9AB6920A-C03A-4242-837F-817E7756AA42}"/>
    <dgm:cxn modelId="{D437A4F2-049B-4256-A39D-AC39A17AECA1}" srcId="{7DC5B4BA-31DE-4613-950F-7A1639654FC9}" destId="{E16C7059-BC36-4DF0-9878-4CBFF653AC54}" srcOrd="0" destOrd="0" parTransId="{6074F661-9CF1-4B3B-B7D6-88BC4841ECD8}" sibTransId="{BA58C5FC-D74E-4FC7-8EDF-55C152795E10}"/>
    <dgm:cxn modelId="{E0F42068-EE3F-4E3C-B942-600B511E921B}" srcId="{7DC5B4BA-31DE-4613-950F-7A1639654FC9}" destId="{A4B93A51-E404-4481-A1A8-1652A0313E94}" srcOrd="2" destOrd="0" parTransId="{C338E91B-9D3A-4C3A-BD2D-5E3D9C13DB77}" sibTransId="{2D8663B6-34C8-4203-ADC1-7CF78ADA2B69}"/>
    <dgm:cxn modelId="{B17EC6CB-85F5-4184-B994-61209FC2E65D}" type="presParOf" srcId="{370F76FC-AFC6-4884-9408-F4FF7FAFCB26}" destId="{7551657E-64D1-463A-BF00-D3E9CEF802ED}" srcOrd="0" destOrd="0" presId="urn:microsoft.com/office/officeart/2005/8/layout/chevron1"/>
    <dgm:cxn modelId="{AAB057AF-075B-47CF-98A8-95A31943F462}" type="presParOf" srcId="{370F76FC-AFC6-4884-9408-F4FF7FAFCB26}" destId="{D18D78E8-9FF7-4207-9C9D-B78BC8D93A1E}" srcOrd="1" destOrd="0" presId="urn:microsoft.com/office/officeart/2005/8/layout/chevron1"/>
    <dgm:cxn modelId="{029A9487-BC5A-4583-9D21-4038E543E4EB}" type="presParOf" srcId="{370F76FC-AFC6-4884-9408-F4FF7FAFCB26}" destId="{5AF4D908-AF1D-4907-873A-764AC53D09D9}" srcOrd="2" destOrd="0" presId="urn:microsoft.com/office/officeart/2005/8/layout/chevron1"/>
    <dgm:cxn modelId="{241D2BDF-07D8-4E4F-8FD0-17B54974385B}" type="presParOf" srcId="{370F76FC-AFC6-4884-9408-F4FF7FAFCB26}" destId="{2375AC31-D104-47BF-93E7-CCB893D73113}" srcOrd="3" destOrd="0" presId="urn:microsoft.com/office/officeart/2005/8/layout/chevron1"/>
    <dgm:cxn modelId="{EA1C71CB-3CD1-4A35-91B0-6AD4803A3B67}" type="presParOf" srcId="{370F76FC-AFC6-4884-9408-F4FF7FAFCB26}" destId="{97DA61A7-8D95-443D-B95F-A1A36C43BB7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CE0370-D8F4-4CC0-B97B-7757292E19BE}" type="doc">
      <dgm:prSet loTypeId="urn:microsoft.com/office/officeart/2005/8/layout/arrow2" loCatId="process" qsTypeId="urn:microsoft.com/office/officeart/2005/8/quickstyle/3d3" qsCatId="3D" csTypeId="urn:microsoft.com/office/officeart/2005/8/colors/colorful1" csCatId="colorful" phldr="1"/>
      <dgm:spPr/>
    </dgm:pt>
    <dgm:pt modelId="{85A61EAE-4F9E-452E-8310-D7A93F6E6819}">
      <dgm:prSet phldrT="[Text]" custT="1"/>
      <dgm:spPr/>
      <dgm:t>
        <a:bodyPr/>
        <a:lstStyle/>
        <a:p>
          <a:r>
            <a:rPr lang="en-US" sz="2800" dirty="0" err="1" smtClean="0">
              <a:latin typeface="+mj-lt"/>
            </a:rPr>
            <a:t>penguatan</a:t>
          </a:r>
          <a:r>
            <a:rPr lang="en-US" sz="2800" dirty="0" smtClean="0">
              <a:latin typeface="+mj-lt"/>
            </a:rPr>
            <a:t> </a:t>
          </a:r>
          <a:r>
            <a:rPr lang="en-US" sz="2800" dirty="0" err="1" smtClean="0">
              <a:latin typeface="+mj-lt"/>
            </a:rPr>
            <a:t>pelayanan</a:t>
          </a:r>
          <a:endParaRPr lang="en-US" sz="2800" dirty="0">
            <a:latin typeface="+mj-lt"/>
          </a:endParaRPr>
        </a:p>
      </dgm:t>
    </dgm:pt>
    <dgm:pt modelId="{8697CA2E-11EB-4BA5-896D-25FD9413EBC8}" type="parTrans" cxnId="{7B8342E1-C835-4708-ACB3-AD54A08F4BFD}">
      <dgm:prSet/>
      <dgm:spPr/>
      <dgm:t>
        <a:bodyPr/>
        <a:lstStyle/>
        <a:p>
          <a:endParaRPr lang="en-US" sz="2000"/>
        </a:p>
      </dgm:t>
    </dgm:pt>
    <dgm:pt modelId="{AB7E142B-122F-4C59-AE94-00EDF45FC064}" type="sibTrans" cxnId="{7B8342E1-C835-4708-ACB3-AD54A08F4BFD}">
      <dgm:prSet/>
      <dgm:spPr/>
      <dgm:t>
        <a:bodyPr/>
        <a:lstStyle/>
        <a:p>
          <a:endParaRPr lang="en-US" sz="2000"/>
        </a:p>
      </dgm:t>
    </dgm:pt>
    <dgm:pt modelId="{B9CB3599-33B3-4F3E-BCE2-9F69951BF0DD}">
      <dgm:prSet phldrT="[Text]" custT="1"/>
      <dgm:spPr/>
      <dgm:t>
        <a:bodyPr/>
        <a:lstStyle/>
        <a:p>
          <a:r>
            <a:rPr lang="en-US" sz="2800" dirty="0" err="1" smtClean="0"/>
            <a:t>penguatan</a:t>
          </a:r>
          <a:r>
            <a:rPr lang="en-US" sz="2800" dirty="0" smtClean="0"/>
            <a:t> </a:t>
          </a:r>
          <a:r>
            <a:rPr lang="en-US" sz="2800" dirty="0" err="1" smtClean="0"/>
            <a:t>daya</a:t>
          </a:r>
          <a:r>
            <a:rPr lang="en-US" sz="2800" dirty="0" smtClean="0"/>
            <a:t> </a:t>
          </a:r>
          <a:r>
            <a:rPr lang="en-US" sz="2800" dirty="0" err="1" smtClean="0"/>
            <a:t>saing</a:t>
          </a:r>
          <a:r>
            <a:rPr lang="en-US" sz="2800" dirty="0" smtClean="0"/>
            <a:t> regional</a:t>
          </a:r>
          <a:endParaRPr lang="en-US" sz="2800" dirty="0"/>
        </a:p>
      </dgm:t>
    </dgm:pt>
    <dgm:pt modelId="{3FC697AA-FAE5-463E-8822-909965964B81}" type="parTrans" cxnId="{71F7CCA8-89C4-4844-A2DD-4F601F44CE53}">
      <dgm:prSet/>
      <dgm:spPr/>
      <dgm:t>
        <a:bodyPr/>
        <a:lstStyle/>
        <a:p>
          <a:endParaRPr lang="en-US" sz="2000"/>
        </a:p>
      </dgm:t>
    </dgm:pt>
    <dgm:pt modelId="{3861B086-226C-45FE-B957-E42C52A2A311}" type="sibTrans" cxnId="{71F7CCA8-89C4-4844-A2DD-4F601F44CE53}">
      <dgm:prSet/>
      <dgm:spPr/>
      <dgm:t>
        <a:bodyPr/>
        <a:lstStyle/>
        <a:p>
          <a:endParaRPr lang="en-US" sz="2000"/>
        </a:p>
      </dgm:t>
    </dgm:pt>
    <dgm:pt modelId="{61E3FFAB-0C44-4134-8100-83DBD1996D49}">
      <dgm:prSet phldrT="[Text]" custT="1"/>
      <dgm:spPr/>
      <dgm:t>
        <a:bodyPr/>
        <a:lstStyle/>
        <a:p>
          <a:r>
            <a:rPr lang="en-US" sz="2800" dirty="0" err="1" smtClean="0">
              <a:latin typeface="+mj-lt"/>
            </a:rPr>
            <a:t>penguatan</a:t>
          </a:r>
          <a:r>
            <a:rPr lang="en-US" sz="2800" dirty="0" smtClean="0">
              <a:latin typeface="+mj-lt"/>
            </a:rPr>
            <a:t> </a:t>
          </a:r>
          <a:r>
            <a:rPr lang="en-US" sz="2800" dirty="0" err="1" smtClean="0">
              <a:latin typeface="+mj-lt"/>
            </a:rPr>
            <a:t>daya</a:t>
          </a:r>
          <a:r>
            <a:rPr lang="en-US" sz="2800" dirty="0" smtClean="0">
              <a:latin typeface="+mj-lt"/>
            </a:rPr>
            <a:t> </a:t>
          </a:r>
          <a:r>
            <a:rPr lang="en-US" sz="2800" dirty="0" err="1" smtClean="0">
              <a:latin typeface="+mj-lt"/>
            </a:rPr>
            <a:t>saing</a:t>
          </a:r>
          <a:r>
            <a:rPr lang="en-US" sz="2800" dirty="0" smtClean="0">
              <a:latin typeface="+mj-lt"/>
            </a:rPr>
            <a:t> </a:t>
          </a:r>
          <a:r>
            <a:rPr lang="en-US" sz="2800" dirty="0" err="1" smtClean="0">
              <a:latin typeface="+mj-lt"/>
            </a:rPr>
            <a:t>internasional</a:t>
          </a:r>
          <a:endParaRPr lang="en-US" sz="2800" dirty="0">
            <a:latin typeface="+mj-lt"/>
          </a:endParaRPr>
        </a:p>
      </dgm:t>
    </dgm:pt>
    <dgm:pt modelId="{3B3BF7B8-4612-443D-AE15-86E7BF0172BE}" type="parTrans" cxnId="{944EB0D9-CAC4-460D-A886-CDC4F9ECAEAF}">
      <dgm:prSet/>
      <dgm:spPr/>
      <dgm:t>
        <a:bodyPr/>
        <a:lstStyle/>
        <a:p>
          <a:endParaRPr lang="en-US" sz="2000"/>
        </a:p>
      </dgm:t>
    </dgm:pt>
    <dgm:pt modelId="{2F3BAC28-4508-479C-9742-53FC90DDC8F1}" type="sibTrans" cxnId="{944EB0D9-CAC4-460D-A886-CDC4F9ECAEAF}">
      <dgm:prSet/>
      <dgm:spPr/>
      <dgm:t>
        <a:bodyPr/>
        <a:lstStyle/>
        <a:p>
          <a:endParaRPr lang="en-US" sz="2000"/>
        </a:p>
      </dgm:t>
    </dgm:pt>
    <dgm:pt modelId="{8098F362-093A-4205-92F0-7695B765757A}" type="pres">
      <dgm:prSet presAssocID="{2FCE0370-D8F4-4CC0-B97B-7757292E19BE}" presName="arrowDiagram" presStyleCnt="0">
        <dgm:presLayoutVars>
          <dgm:chMax val="5"/>
          <dgm:dir/>
          <dgm:resizeHandles val="exact"/>
        </dgm:presLayoutVars>
      </dgm:prSet>
      <dgm:spPr/>
    </dgm:pt>
    <dgm:pt modelId="{544CFBD7-8D5E-4DD1-8113-4DB3C337B891}" type="pres">
      <dgm:prSet presAssocID="{2FCE0370-D8F4-4CC0-B97B-7757292E19BE}" presName="arrow" presStyleLbl="bgShp" presStyleIdx="0" presStyleCnt="1"/>
      <dgm:spPr/>
    </dgm:pt>
    <dgm:pt modelId="{1DAAE934-9FE8-45F3-A6D3-F70A57AEB027}" type="pres">
      <dgm:prSet presAssocID="{2FCE0370-D8F4-4CC0-B97B-7757292E19BE}" presName="arrowDiagram3" presStyleCnt="0"/>
      <dgm:spPr/>
    </dgm:pt>
    <dgm:pt modelId="{C23E5BC4-5C6B-47F7-A1B8-2D3EDE5A28F4}" type="pres">
      <dgm:prSet presAssocID="{85A61EAE-4F9E-452E-8310-D7A93F6E6819}" presName="bullet3a" presStyleLbl="node1" presStyleIdx="0" presStyleCnt="3"/>
      <dgm:spPr/>
    </dgm:pt>
    <dgm:pt modelId="{4A240A8F-9B70-4A49-80C2-935443A94ACC}" type="pres">
      <dgm:prSet presAssocID="{85A61EAE-4F9E-452E-8310-D7A93F6E6819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22F733-1110-49BE-8009-A7B1170E1341}" type="pres">
      <dgm:prSet presAssocID="{B9CB3599-33B3-4F3E-BCE2-9F69951BF0DD}" presName="bullet3b" presStyleLbl="node1" presStyleIdx="1" presStyleCnt="3"/>
      <dgm:spPr/>
    </dgm:pt>
    <dgm:pt modelId="{D5E0F913-BD93-4676-9166-436F1A2D6334}" type="pres">
      <dgm:prSet presAssocID="{B9CB3599-33B3-4F3E-BCE2-9F69951BF0DD}" presName="textBox3b" presStyleLbl="revTx" presStyleIdx="1" presStyleCnt="3" custScaleX="98072" custScaleY="35181" custLinFactNeighborX="-4145" custLinFactNeighborY="-194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26A22F-8797-4F62-AD50-23F4DE094AAB}" type="pres">
      <dgm:prSet presAssocID="{61E3FFAB-0C44-4134-8100-83DBD1996D49}" presName="bullet3c" presStyleLbl="node1" presStyleIdx="2" presStyleCnt="3"/>
      <dgm:spPr/>
    </dgm:pt>
    <dgm:pt modelId="{16206D19-0C63-4A40-968E-055B78D41B8F}" type="pres">
      <dgm:prSet presAssocID="{61E3FFAB-0C44-4134-8100-83DBD1996D49}" presName="textBox3c" presStyleLbl="revTx" presStyleIdx="2" presStyleCnt="3" custScaleY="22204" custLinFactNeighborX="-7959" custLinFactNeighborY="-236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8342E1-C835-4708-ACB3-AD54A08F4BFD}" srcId="{2FCE0370-D8F4-4CC0-B97B-7757292E19BE}" destId="{85A61EAE-4F9E-452E-8310-D7A93F6E6819}" srcOrd="0" destOrd="0" parTransId="{8697CA2E-11EB-4BA5-896D-25FD9413EBC8}" sibTransId="{AB7E142B-122F-4C59-AE94-00EDF45FC064}"/>
    <dgm:cxn modelId="{944EB0D9-CAC4-460D-A886-CDC4F9ECAEAF}" srcId="{2FCE0370-D8F4-4CC0-B97B-7757292E19BE}" destId="{61E3FFAB-0C44-4134-8100-83DBD1996D49}" srcOrd="2" destOrd="0" parTransId="{3B3BF7B8-4612-443D-AE15-86E7BF0172BE}" sibTransId="{2F3BAC28-4508-479C-9742-53FC90DDC8F1}"/>
    <dgm:cxn modelId="{71F7CCA8-89C4-4844-A2DD-4F601F44CE53}" srcId="{2FCE0370-D8F4-4CC0-B97B-7757292E19BE}" destId="{B9CB3599-33B3-4F3E-BCE2-9F69951BF0DD}" srcOrd="1" destOrd="0" parTransId="{3FC697AA-FAE5-463E-8822-909965964B81}" sibTransId="{3861B086-226C-45FE-B957-E42C52A2A311}"/>
    <dgm:cxn modelId="{36C27767-AD5F-47EA-8AE0-E7FC72E7E0A0}" type="presOf" srcId="{B9CB3599-33B3-4F3E-BCE2-9F69951BF0DD}" destId="{D5E0F913-BD93-4676-9166-436F1A2D6334}" srcOrd="0" destOrd="0" presId="urn:microsoft.com/office/officeart/2005/8/layout/arrow2"/>
    <dgm:cxn modelId="{9DADD7EE-CB24-4FAC-BB6E-BF8A15FFBB63}" type="presOf" srcId="{85A61EAE-4F9E-452E-8310-D7A93F6E6819}" destId="{4A240A8F-9B70-4A49-80C2-935443A94ACC}" srcOrd="0" destOrd="0" presId="urn:microsoft.com/office/officeart/2005/8/layout/arrow2"/>
    <dgm:cxn modelId="{150FE5C8-39C0-4781-8837-A862C536F6D8}" type="presOf" srcId="{61E3FFAB-0C44-4134-8100-83DBD1996D49}" destId="{16206D19-0C63-4A40-968E-055B78D41B8F}" srcOrd="0" destOrd="0" presId="urn:microsoft.com/office/officeart/2005/8/layout/arrow2"/>
    <dgm:cxn modelId="{F0E5F9C9-3833-40FD-B9F3-5FDD5788888F}" type="presOf" srcId="{2FCE0370-D8F4-4CC0-B97B-7757292E19BE}" destId="{8098F362-093A-4205-92F0-7695B765757A}" srcOrd="0" destOrd="0" presId="urn:microsoft.com/office/officeart/2005/8/layout/arrow2"/>
    <dgm:cxn modelId="{0A20CABD-3F4A-4F5B-9FC0-C9B7A6D94E80}" type="presParOf" srcId="{8098F362-093A-4205-92F0-7695B765757A}" destId="{544CFBD7-8D5E-4DD1-8113-4DB3C337B891}" srcOrd="0" destOrd="0" presId="urn:microsoft.com/office/officeart/2005/8/layout/arrow2"/>
    <dgm:cxn modelId="{F3895120-CE8C-410A-8229-17E13903352E}" type="presParOf" srcId="{8098F362-093A-4205-92F0-7695B765757A}" destId="{1DAAE934-9FE8-45F3-A6D3-F70A57AEB027}" srcOrd="1" destOrd="0" presId="urn:microsoft.com/office/officeart/2005/8/layout/arrow2"/>
    <dgm:cxn modelId="{C962D907-1641-4EE0-8967-36264284759F}" type="presParOf" srcId="{1DAAE934-9FE8-45F3-A6D3-F70A57AEB027}" destId="{C23E5BC4-5C6B-47F7-A1B8-2D3EDE5A28F4}" srcOrd="0" destOrd="0" presId="urn:microsoft.com/office/officeart/2005/8/layout/arrow2"/>
    <dgm:cxn modelId="{2479F25D-FBFF-44D4-92D5-71C20F3458F2}" type="presParOf" srcId="{1DAAE934-9FE8-45F3-A6D3-F70A57AEB027}" destId="{4A240A8F-9B70-4A49-80C2-935443A94ACC}" srcOrd="1" destOrd="0" presId="urn:microsoft.com/office/officeart/2005/8/layout/arrow2"/>
    <dgm:cxn modelId="{5D062AAC-542B-4F1F-9721-AF0D4C3AD816}" type="presParOf" srcId="{1DAAE934-9FE8-45F3-A6D3-F70A57AEB027}" destId="{6822F733-1110-49BE-8009-A7B1170E1341}" srcOrd="2" destOrd="0" presId="urn:microsoft.com/office/officeart/2005/8/layout/arrow2"/>
    <dgm:cxn modelId="{48FFC4FA-AEA3-4D13-9CB9-9E01A741C810}" type="presParOf" srcId="{1DAAE934-9FE8-45F3-A6D3-F70A57AEB027}" destId="{D5E0F913-BD93-4676-9166-436F1A2D6334}" srcOrd="3" destOrd="0" presId="urn:microsoft.com/office/officeart/2005/8/layout/arrow2"/>
    <dgm:cxn modelId="{484D99E1-AED4-4AB5-A271-025E1CD78655}" type="presParOf" srcId="{1DAAE934-9FE8-45F3-A6D3-F70A57AEB027}" destId="{F926A22F-8797-4F62-AD50-23F4DE094AAB}" srcOrd="4" destOrd="0" presId="urn:microsoft.com/office/officeart/2005/8/layout/arrow2"/>
    <dgm:cxn modelId="{8131F9E9-5BB2-4B24-8C2B-B255902BF5B3}" type="presParOf" srcId="{1DAAE934-9FE8-45F3-A6D3-F70A57AEB027}" destId="{16206D19-0C63-4A40-968E-055B78D41B8F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96F012-52C1-4EB5-8666-42861E0189AC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9456202-2FD6-4DEF-BA41-75F1C7D62959}">
      <dgm:prSet phldrT="[Text]" phldr="1"/>
      <dgm:spPr/>
      <dgm:t>
        <a:bodyPr/>
        <a:lstStyle/>
        <a:p>
          <a:endParaRPr lang="en-US" dirty="0"/>
        </a:p>
      </dgm:t>
    </dgm:pt>
    <dgm:pt modelId="{182045D5-CA63-48F6-86E7-3B3FDC85CBE9}" type="parTrans" cxnId="{F8370587-5D4C-4644-B1DF-A39BBA2787CC}">
      <dgm:prSet/>
      <dgm:spPr/>
      <dgm:t>
        <a:bodyPr/>
        <a:lstStyle/>
        <a:p>
          <a:endParaRPr lang="en-US"/>
        </a:p>
      </dgm:t>
    </dgm:pt>
    <dgm:pt modelId="{9AC8D8A2-61CC-46BF-A130-D7F5F0F9F5F8}" type="sibTrans" cxnId="{F8370587-5D4C-4644-B1DF-A39BBA2787CC}">
      <dgm:prSet/>
      <dgm:spPr/>
      <dgm:t>
        <a:bodyPr/>
        <a:lstStyle/>
        <a:p>
          <a:endParaRPr lang="en-US"/>
        </a:p>
      </dgm:t>
    </dgm:pt>
    <dgm:pt modelId="{293F96F2-3B08-403E-82D5-7CA519C3FBEA}">
      <dgm:prSet phldrT="[Text]" custT="1"/>
      <dgm:spPr/>
      <dgm:t>
        <a:bodyPr/>
        <a:lstStyle/>
        <a:p>
          <a:r>
            <a:rPr lang="en-US" sz="1400" dirty="0" err="1" smtClean="0"/>
            <a:t>Technopreneueship</a:t>
          </a:r>
          <a:r>
            <a:rPr lang="en-US" sz="2000" dirty="0" smtClean="0"/>
            <a:t> Development Center</a:t>
          </a:r>
          <a:endParaRPr lang="en-US" sz="2000" dirty="0"/>
        </a:p>
      </dgm:t>
    </dgm:pt>
    <dgm:pt modelId="{34A7D90C-7DB2-4D01-8E41-FB82EE7E1645}" type="parTrans" cxnId="{64FEA5FE-612E-4177-B068-DC3E61CAEA5E}">
      <dgm:prSet/>
      <dgm:spPr/>
      <dgm:t>
        <a:bodyPr/>
        <a:lstStyle/>
        <a:p>
          <a:endParaRPr lang="en-US"/>
        </a:p>
      </dgm:t>
    </dgm:pt>
    <dgm:pt modelId="{CBA4BABC-DE29-470A-AB8D-DE13E4E95ABF}" type="sibTrans" cxnId="{64FEA5FE-612E-4177-B068-DC3E61CAEA5E}">
      <dgm:prSet/>
      <dgm:spPr/>
      <dgm:t>
        <a:bodyPr/>
        <a:lstStyle/>
        <a:p>
          <a:endParaRPr lang="en-US"/>
        </a:p>
      </dgm:t>
    </dgm:pt>
    <dgm:pt modelId="{F7813D23-A307-4762-A474-D56F929BD243}">
      <dgm:prSet phldrT="[Text]" custT="1"/>
      <dgm:spPr/>
      <dgm:t>
        <a:bodyPr/>
        <a:lstStyle/>
        <a:p>
          <a:r>
            <a:rPr lang="en-US" sz="2000" dirty="0" smtClean="0"/>
            <a:t>Training Center</a:t>
          </a:r>
          <a:endParaRPr lang="en-US" sz="2000" dirty="0"/>
        </a:p>
      </dgm:t>
    </dgm:pt>
    <dgm:pt modelId="{79631FDF-5F93-4CF7-8F7E-D433C21E8DAB}" type="parTrans" cxnId="{5CE4E3C2-ADB7-4966-B5C2-BA0EB90A832F}">
      <dgm:prSet/>
      <dgm:spPr/>
      <dgm:t>
        <a:bodyPr/>
        <a:lstStyle/>
        <a:p>
          <a:endParaRPr lang="en-US"/>
        </a:p>
      </dgm:t>
    </dgm:pt>
    <dgm:pt modelId="{AA8E84B5-77AE-48B0-9909-47890A15FF94}" type="sibTrans" cxnId="{5CE4E3C2-ADB7-4966-B5C2-BA0EB90A832F}">
      <dgm:prSet/>
      <dgm:spPr/>
      <dgm:t>
        <a:bodyPr/>
        <a:lstStyle/>
        <a:p>
          <a:endParaRPr lang="en-US"/>
        </a:p>
      </dgm:t>
    </dgm:pt>
    <dgm:pt modelId="{3C7CCB33-7835-4BC9-87EF-F0DF5A9B5EE8}">
      <dgm:prSet phldrT="[Text]" custT="1"/>
      <dgm:spPr/>
      <dgm:t>
        <a:bodyPr/>
        <a:lstStyle/>
        <a:p>
          <a:r>
            <a:rPr lang="en-US" sz="1800" dirty="0" smtClean="0"/>
            <a:t>Competency </a:t>
          </a:r>
          <a:r>
            <a:rPr lang="en-US" sz="2000" dirty="0" smtClean="0"/>
            <a:t>Assessment center</a:t>
          </a:r>
          <a:endParaRPr lang="en-US" sz="2000" dirty="0"/>
        </a:p>
      </dgm:t>
    </dgm:pt>
    <dgm:pt modelId="{DF3FAF21-1356-4B6A-B4A5-BB7FBD4F75D6}" type="parTrans" cxnId="{7661CF25-33C1-4AFE-A8D0-D75B8766227F}">
      <dgm:prSet/>
      <dgm:spPr/>
      <dgm:t>
        <a:bodyPr/>
        <a:lstStyle/>
        <a:p>
          <a:endParaRPr lang="en-US"/>
        </a:p>
      </dgm:t>
    </dgm:pt>
    <dgm:pt modelId="{FEF4C889-2032-4353-BAE0-57F52B6D827E}" type="sibTrans" cxnId="{7661CF25-33C1-4AFE-A8D0-D75B8766227F}">
      <dgm:prSet/>
      <dgm:spPr/>
      <dgm:t>
        <a:bodyPr/>
        <a:lstStyle/>
        <a:p>
          <a:endParaRPr lang="en-US"/>
        </a:p>
      </dgm:t>
    </dgm:pt>
    <dgm:pt modelId="{C9769169-B9CF-4F48-9966-C9A89410E895}">
      <dgm:prSet phldrT="[Text]" custT="1"/>
      <dgm:spPr/>
      <dgm:t>
        <a:bodyPr/>
        <a:lstStyle/>
        <a:p>
          <a:r>
            <a:rPr lang="en-US" sz="2000" dirty="0" smtClean="0"/>
            <a:t>Applied Research &amp; Development Center</a:t>
          </a:r>
          <a:endParaRPr lang="en-US" sz="2000" dirty="0"/>
        </a:p>
      </dgm:t>
    </dgm:pt>
    <dgm:pt modelId="{7902D0D4-9019-457D-8EB3-CEE204835308}" type="parTrans" cxnId="{651C803C-27DF-4E56-A242-F133598A54CD}">
      <dgm:prSet/>
      <dgm:spPr/>
      <dgm:t>
        <a:bodyPr/>
        <a:lstStyle/>
        <a:p>
          <a:endParaRPr lang="en-US"/>
        </a:p>
      </dgm:t>
    </dgm:pt>
    <dgm:pt modelId="{3087DE06-FC3F-4580-B6C4-157E5092BBC9}" type="sibTrans" cxnId="{651C803C-27DF-4E56-A242-F133598A54CD}">
      <dgm:prSet/>
      <dgm:spPr/>
      <dgm:t>
        <a:bodyPr/>
        <a:lstStyle/>
        <a:p>
          <a:endParaRPr lang="en-US"/>
        </a:p>
      </dgm:t>
    </dgm:pt>
    <dgm:pt modelId="{FA148B60-C51F-47C7-B579-A91032B5B661}">
      <dgm:prSet phldrT="[Text]" custT="1"/>
      <dgm:spPr/>
      <dgm:t>
        <a:bodyPr/>
        <a:lstStyle/>
        <a:p>
          <a:r>
            <a:rPr lang="en-US" sz="2000" dirty="0" smtClean="0"/>
            <a:t>Vocational Education Center</a:t>
          </a:r>
          <a:endParaRPr lang="en-US" sz="2000" dirty="0"/>
        </a:p>
      </dgm:t>
    </dgm:pt>
    <dgm:pt modelId="{EB60AC9A-8647-4D24-A8EF-CCF3DFDFFA57}" type="parTrans" cxnId="{E728D263-5D5F-40F5-8973-0B4157B3D7FC}">
      <dgm:prSet/>
      <dgm:spPr/>
      <dgm:t>
        <a:bodyPr/>
        <a:lstStyle/>
        <a:p>
          <a:endParaRPr lang="en-US"/>
        </a:p>
      </dgm:t>
    </dgm:pt>
    <dgm:pt modelId="{7A3A437B-04CE-4913-B53D-1CF20FFCF0E5}" type="sibTrans" cxnId="{E728D263-5D5F-40F5-8973-0B4157B3D7FC}">
      <dgm:prSet/>
      <dgm:spPr/>
      <dgm:t>
        <a:bodyPr/>
        <a:lstStyle/>
        <a:p>
          <a:endParaRPr lang="en-US"/>
        </a:p>
      </dgm:t>
    </dgm:pt>
    <dgm:pt modelId="{F3493930-9718-43D9-991D-7DF285E695AE}" type="pres">
      <dgm:prSet presAssocID="{2C96F012-52C1-4EB5-8666-42861E0189A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E25420-B1D0-421F-8B7A-ECD95461007B}" type="pres">
      <dgm:prSet presAssocID="{29456202-2FD6-4DEF-BA41-75F1C7D62959}" presName="centerShape" presStyleLbl="node0" presStyleIdx="0" presStyleCnt="1"/>
      <dgm:spPr/>
      <dgm:t>
        <a:bodyPr/>
        <a:lstStyle/>
        <a:p>
          <a:endParaRPr lang="en-US"/>
        </a:p>
      </dgm:t>
    </dgm:pt>
    <dgm:pt modelId="{157599B7-77D7-457A-B040-1A7297AC83A7}" type="pres">
      <dgm:prSet presAssocID="{FA148B60-C51F-47C7-B579-A91032B5B66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03C0AB-F77D-4656-8B26-532DE9A3EB4B}" type="pres">
      <dgm:prSet presAssocID="{FA148B60-C51F-47C7-B579-A91032B5B661}" presName="dummy" presStyleCnt="0"/>
      <dgm:spPr/>
    </dgm:pt>
    <dgm:pt modelId="{1CC4283D-37ED-4C4B-B69C-083BE33A2D48}" type="pres">
      <dgm:prSet presAssocID="{7A3A437B-04CE-4913-B53D-1CF20FFCF0E5}" presName="sibTrans" presStyleLbl="sibTrans2D1" presStyleIdx="0" presStyleCnt="5"/>
      <dgm:spPr/>
      <dgm:t>
        <a:bodyPr/>
        <a:lstStyle/>
        <a:p>
          <a:endParaRPr lang="en-US"/>
        </a:p>
      </dgm:t>
    </dgm:pt>
    <dgm:pt modelId="{D8D3E62C-92E1-4619-881B-C74CF21BC9A6}" type="pres">
      <dgm:prSet presAssocID="{293F96F2-3B08-403E-82D5-7CA519C3FBE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7EF0FD-7FC0-4CA3-956A-E0BBD24C06C8}" type="pres">
      <dgm:prSet presAssocID="{293F96F2-3B08-403E-82D5-7CA519C3FBEA}" presName="dummy" presStyleCnt="0"/>
      <dgm:spPr/>
    </dgm:pt>
    <dgm:pt modelId="{FE21A38A-C78B-44E4-8E53-68A9C8161ECD}" type="pres">
      <dgm:prSet presAssocID="{CBA4BABC-DE29-470A-AB8D-DE13E4E95ABF}" presName="sibTrans" presStyleLbl="sibTrans2D1" presStyleIdx="1" presStyleCnt="5"/>
      <dgm:spPr/>
      <dgm:t>
        <a:bodyPr/>
        <a:lstStyle/>
        <a:p>
          <a:endParaRPr lang="en-US"/>
        </a:p>
      </dgm:t>
    </dgm:pt>
    <dgm:pt modelId="{9C7DA4C8-B4AC-4147-9661-4977ADB63D70}" type="pres">
      <dgm:prSet presAssocID="{F7813D23-A307-4762-A474-D56F929BD24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56146E-16BD-443A-87B7-C7F5A88BD342}" type="pres">
      <dgm:prSet presAssocID="{F7813D23-A307-4762-A474-D56F929BD243}" presName="dummy" presStyleCnt="0"/>
      <dgm:spPr/>
    </dgm:pt>
    <dgm:pt modelId="{7B0161DF-8C2C-4FB8-AB56-A4019F28D1A2}" type="pres">
      <dgm:prSet presAssocID="{AA8E84B5-77AE-48B0-9909-47890A15FF94}" presName="sibTrans" presStyleLbl="sibTrans2D1" presStyleIdx="2" presStyleCnt="5"/>
      <dgm:spPr/>
      <dgm:t>
        <a:bodyPr/>
        <a:lstStyle/>
        <a:p>
          <a:endParaRPr lang="en-US"/>
        </a:p>
      </dgm:t>
    </dgm:pt>
    <dgm:pt modelId="{2B23AC25-17B6-4FA4-A0CA-ED4ED362846C}" type="pres">
      <dgm:prSet presAssocID="{3C7CCB33-7835-4BC9-87EF-F0DF5A9B5EE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637AD4-05C9-48A7-822C-78F19762F571}" type="pres">
      <dgm:prSet presAssocID="{3C7CCB33-7835-4BC9-87EF-F0DF5A9B5EE8}" presName="dummy" presStyleCnt="0"/>
      <dgm:spPr/>
    </dgm:pt>
    <dgm:pt modelId="{C2509EF0-6434-4EFF-BB2F-FF97E501F668}" type="pres">
      <dgm:prSet presAssocID="{FEF4C889-2032-4353-BAE0-57F52B6D827E}" presName="sibTrans" presStyleLbl="sibTrans2D1" presStyleIdx="3" presStyleCnt="5"/>
      <dgm:spPr/>
      <dgm:t>
        <a:bodyPr/>
        <a:lstStyle/>
        <a:p>
          <a:endParaRPr lang="en-US"/>
        </a:p>
      </dgm:t>
    </dgm:pt>
    <dgm:pt modelId="{DC6311A7-228F-48FC-A8B3-4954C6775B3F}" type="pres">
      <dgm:prSet presAssocID="{C9769169-B9CF-4F48-9966-C9A89410E89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491F8D-2FBF-4199-B87D-356ABBB05E23}" type="pres">
      <dgm:prSet presAssocID="{C9769169-B9CF-4F48-9966-C9A89410E895}" presName="dummy" presStyleCnt="0"/>
      <dgm:spPr/>
    </dgm:pt>
    <dgm:pt modelId="{FE62D45F-153A-4DE8-8E06-D469909C55BE}" type="pres">
      <dgm:prSet presAssocID="{3087DE06-FC3F-4580-B6C4-157E5092BBC9}" presName="sibTrans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5CE4E3C2-ADB7-4966-B5C2-BA0EB90A832F}" srcId="{29456202-2FD6-4DEF-BA41-75F1C7D62959}" destId="{F7813D23-A307-4762-A474-D56F929BD243}" srcOrd="2" destOrd="0" parTransId="{79631FDF-5F93-4CF7-8F7E-D433C21E8DAB}" sibTransId="{AA8E84B5-77AE-48B0-9909-47890A15FF94}"/>
    <dgm:cxn modelId="{EB341323-883E-4F94-A65F-CB2E0D8660E0}" type="presOf" srcId="{FEF4C889-2032-4353-BAE0-57F52B6D827E}" destId="{C2509EF0-6434-4EFF-BB2F-FF97E501F668}" srcOrd="0" destOrd="0" presId="urn:microsoft.com/office/officeart/2005/8/layout/radial6"/>
    <dgm:cxn modelId="{EC028F6F-0388-4C5E-8C1C-A14B8A2B49FB}" type="presOf" srcId="{C9769169-B9CF-4F48-9966-C9A89410E895}" destId="{DC6311A7-228F-48FC-A8B3-4954C6775B3F}" srcOrd="0" destOrd="0" presId="urn:microsoft.com/office/officeart/2005/8/layout/radial6"/>
    <dgm:cxn modelId="{64FEA5FE-612E-4177-B068-DC3E61CAEA5E}" srcId="{29456202-2FD6-4DEF-BA41-75F1C7D62959}" destId="{293F96F2-3B08-403E-82D5-7CA519C3FBEA}" srcOrd="1" destOrd="0" parTransId="{34A7D90C-7DB2-4D01-8E41-FB82EE7E1645}" sibTransId="{CBA4BABC-DE29-470A-AB8D-DE13E4E95ABF}"/>
    <dgm:cxn modelId="{651C803C-27DF-4E56-A242-F133598A54CD}" srcId="{29456202-2FD6-4DEF-BA41-75F1C7D62959}" destId="{C9769169-B9CF-4F48-9966-C9A89410E895}" srcOrd="4" destOrd="0" parTransId="{7902D0D4-9019-457D-8EB3-CEE204835308}" sibTransId="{3087DE06-FC3F-4580-B6C4-157E5092BBC9}"/>
    <dgm:cxn modelId="{E728D263-5D5F-40F5-8973-0B4157B3D7FC}" srcId="{29456202-2FD6-4DEF-BA41-75F1C7D62959}" destId="{FA148B60-C51F-47C7-B579-A91032B5B661}" srcOrd="0" destOrd="0" parTransId="{EB60AC9A-8647-4D24-A8EF-CCF3DFDFFA57}" sibTransId="{7A3A437B-04CE-4913-B53D-1CF20FFCF0E5}"/>
    <dgm:cxn modelId="{C7EEC02F-D88E-4AC5-B15A-9E6222F659DF}" type="presOf" srcId="{7A3A437B-04CE-4913-B53D-1CF20FFCF0E5}" destId="{1CC4283D-37ED-4C4B-B69C-083BE33A2D48}" srcOrd="0" destOrd="0" presId="urn:microsoft.com/office/officeart/2005/8/layout/radial6"/>
    <dgm:cxn modelId="{7661CF25-33C1-4AFE-A8D0-D75B8766227F}" srcId="{29456202-2FD6-4DEF-BA41-75F1C7D62959}" destId="{3C7CCB33-7835-4BC9-87EF-F0DF5A9B5EE8}" srcOrd="3" destOrd="0" parTransId="{DF3FAF21-1356-4B6A-B4A5-BB7FBD4F75D6}" sibTransId="{FEF4C889-2032-4353-BAE0-57F52B6D827E}"/>
    <dgm:cxn modelId="{22643A83-2727-44C1-BCB4-01E536A0115F}" type="presOf" srcId="{293F96F2-3B08-403E-82D5-7CA519C3FBEA}" destId="{D8D3E62C-92E1-4619-881B-C74CF21BC9A6}" srcOrd="0" destOrd="0" presId="urn:microsoft.com/office/officeart/2005/8/layout/radial6"/>
    <dgm:cxn modelId="{F6F736F6-8521-4FB8-B629-E24C3E18C398}" type="presOf" srcId="{3087DE06-FC3F-4580-B6C4-157E5092BBC9}" destId="{FE62D45F-153A-4DE8-8E06-D469909C55BE}" srcOrd="0" destOrd="0" presId="urn:microsoft.com/office/officeart/2005/8/layout/radial6"/>
    <dgm:cxn modelId="{27F325A4-BF76-4075-B0E9-F14B5B6D4F40}" type="presOf" srcId="{CBA4BABC-DE29-470A-AB8D-DE13E4E95ABF}" destId="{FE21A38A-C78B-44E4-8E53-68A9C8161ECD}" srcOrd="0" destOrd="0" presId="urn:microsoft.com/office/officeart/2005/8/layout/radial6"/>
    <dgm:cxn modelId="{885CC9F4-C337-44D5-8376-A3972A355CD1}" type="presOf" srcId="{AA8E84B5-77AE-48B0-9909-47890A15FF94}" destId="{7B0161DF-8C2C-4FB8-AB56-A4019F28D1A2}" srcOrd="0" destOrd="0" presId="urn:microsoft.com/office/officeart/2005/8/layout/radial6"/>
    <dgm:cxn modelId="{AD55FAF6-8170-4B53-A0BE-9003E68015A9}" type="presOf" srcId="{29456202-2FD6-4DEF-BA41-75F1C7D62959}" destId="{A5E25420-B1D0-421F-8B7A-ECD95461007B}" srcOrd="0" destOrd="0" presId="urn:microsoft.com/office/officeart/2005/8/layout/radial6"/>
    <dgm:cxn modelId="{F8370587-5D4C-4644-B1DF-A39BBA2787CC}" srcId="{2C96F012-52C1-4EB5-8666-42861E0189AC}" destId="{29456202-2FD6-4DEF-BA41-75F1C7D62959}" srcOrd="0" destOrd="0" parTransId="{182045D5-CA63-48F6-86E7-3B3FDC85CBE9}" sibTransId="{9AC8D8A2-61CC-46BF-A130-D7F5F0F9F5F8}"/>
    <dgm:cxn modelId="{51D16DF0-1BEB-4769-A211-04A26B01A883}" type="presOf" srcId="{3C7CCB33-7835-4BC9-87EF-F0DF5A9B5EE8}" destId="{2B23AC25-17B6-4FA4-A0CA-ED4ED362846C}" srcOrd="0" destOrd="0" presId="urn:microsoft.com/office/officeart/2005/8/layout/radial6"/>
    <dgm:cxn modelId="{410C28CD-5A6A-46BE-893C-1742B2F91DFE}" type="presOf" srcId="{FA148B60-C51F-47C7-B579-A91032B5B661}" destId="{157599B7-77D7-457A-B040-1A7297AC83A7}" srcOrd="0" destOrd="0" presId="urn:microsoft.com/office/officeart/2005/8/layout/radial6"/>
    <dgm:cxn modelId="{EDA52BCA-5C24-48BF-B88A-1DF287A394C4}" type="presOf" srcId="{F7813D23-A307-4762-A474-D56F929BD243}" destId="{9C7DA4C8-B4AC-4147-9661-4977ADB63D70}" srcOrd="0" destOrd="0" presId="urn:microsoft.com/office/officeart/2005/8/layout/radial6"/>
    <dgm:cxn modelId="{23787D31-8F24-496B-A890-1C01F8D79840}" type="presOf" srcId="{2C96F012-52C1-4EB5-8666-42861E0189AC}" destId="{F3493930-9718-43D9-991D-7DF285E695AE}" srcOrd="0" destOrd="0" presId="urn:microsoft.com/office/officeart/2005/8/layout/radial6"/>
    <dgm:cxn modelId="{138B36A9-FC02-4C4F-8635-AB005A51FA25}" type="presParOf" srcId="{F3493930-9718-43D9-991D-7DF285E695AE}" destId="{A5E25420-B1D0-421F-8B7A-ECD95461007B}" srcOrd="0" destOrd="0" presId="urn:microsoft.com/office/officeart/2005/8/layout/radial6"/>
    <dgm:cxn modelId="{D9AB6AF1-7254-406B-80AB-5C1AC4750CEF}" type="presParOf" srcId="{F3493930-9718-43D9-991D-7DF285E695AE}" destId="{157599B7-77D7-457A-B040-1A7297AC83A7}" srcOrd="1" destOrd="0" presId="urn:microsoft.com/office/officeart/2005/8/layout/radial6"/>
    <dgm:cxn modelId="{9ED21143-01D4-4820-BDDF-63D1885852E8}" type="presParOf" srcId="{F3493930-9718-43D9-991D-7DF285E695AE}" destId="{B003C0AB-F77D-4656-8B26-532DE9A3EB4B}" srcOrd="2" destOrd="0" presId="urn:microsoft.com/office/officeart/2005/8/layout/radial6"/>
    <dgm:cxn modelId="{98701266-EC4D-4C6E-B810-2989172FA540}" type="presParOf" srcId="{F3493930-9718-43D9-991D-7DF285E695AE}" destId="{1CC4283D-37ED-4C4B-B69C-083BE33A2D48}" srcOrd="3" destOrd="0" presId="urn:microsoft.com/office/officeart/2005/8/layout/radial6"/>
    <dgm:cxn modelId="{7F20BB7B-5D88-43F6-AA0B-800243E5B745}" type="presParOf" srcId="{F3493930-9718-43D9-991D-7DF285E695AE}" destId="{D8D3E62C-92E1-4619-881B-C74CF21BC9A6}" srcOrd="4" destOrd="0" presId="urn:microsoft.com/office/officeart/2005/8/layout/radial6"/>
    <dgm:cxn modelId="{E81D249A-8251-4290-95D2-3F3D77A683F3}" type="presParOf" srcId="{F3493930-9718-43D9-991D-7DF285E695AE}" destId="{477EF0FD-7FC0-4CA3-956A-E0BBD24C06C8}" srcOrd="5" destOrd="0" presId="urn:microsoft.com/office/officeart/2005/8/layout/radial6"/>
    <dgm:cxn modelId="{0E0425B6-933F-4AEF-8044-31571DE201BC}" type="presParOf" srcId="{F3493930-9718-43D9-991D-7DF285E695AE}" destId="{FE21A38A-C78B-44E4-8E53-68A9C8161ECD}" srcOrd="6" destOrd="0" presId="urn:microsoft.com/office/officeart/2005/8/layout/radial6"/>
    <dgm:cxn modelId="{DEDC8D38-7534-453F-8C41-5E66B837E699}" type="presParOf" srcId="{F3493930-9718-43D9-991D-7DF285E695AE}" destId="{9C7DA4C8-B4AC-4147-9661-4977ADB63D70}" srcOrd="7" destOrd="0" presId="urn:microsoft.com/office/officeart/2005/8/layout/radial6"/>
    <dgm:cxn modelId="{94B09351-5C15-4780-AE1C-6E8F72359F62}" type="presParOf" srcId="{F3493930-9718-43D9-991D-7DF285E695AE}" destId="{2356146E-16BD-443A-87B7-C7F5A88BD342}" srcOrd="8" destOrd="0" presId="urn:microsoft.com/office/officeart/2005/8/layout/radial6"/>
    <dgm:cxn modelId="{9B90C7FA-5D44-4727-BBF8-4337EEA1B3DC}" type="presParOf" srcId="{F3493930-9718-43D9-991D-7DF285E695AE}" destId="{7B0161DF-8C2C-4FB8-AB56-A4019F28D1A2}" srcOrd="9" destOrd="0" presId="urn:microsoft.com/office/officeart/2005/8/layout/radial6"/>
    <dgm:cxn modelId="{C294EF4E-000C-48E1-8A6B-DAD86A42A839}" type="presParOf" srcId="{F3493930-9718-43D9-991D-7DF285E695AE}" destId="{2B23AC25-17B6-4FA4-A0CA-ED4ED362846C}" srcOrd="10" destOrd="0" presId="urn:microsoft.com/office/officeart/2005/8/layout/radial6"/>
    <dgm:cxn modelId="{B880C33F-BD4D-4C0F-8B96-165794041C12}" type="presParOf" srcId="{F3493930-9718-43D9-991D-7DF285E695AE}" destId="{F0637AD4-05C9-48A7-822C-78F19762F571}" srcOrd="11" destOrd="0" presId="urn:microsoft.com/office/officeart/2005/8/layout/radial6"/>
    <dgm:cxn modelId="{88EFE0CD-AC81-45AC-BEAF-0BB9DDDBDC04}" type="presParOf" srcId="{F3493930-9718-43D9-991D-7DF285E695AE}" destId="{C2509EF0-6434-4EFF-BB2F-FF97E501F668}" srcOrd="12" destOrd="0" presId="urn:microsoft.com/office/officeart/2005/8/layout/radial6"/>
    <dgm:cxn modelId="{E248844B-CBF7-4A2B-B3C6-175F81465544}" type="presParOf" srcId="{F3493930-9718-43D9-991D-7DF285E695AE}" destId="{DC6311A7-228F-48FC-A8B3-4954C6775B3F}" srcOrd="13" destOrd="0" presId="urn:microsoft.com/office/officeart/2005/8/layout/radial6"/>
    <dgm:cxn modelId="{1511D955-A51A-49AE-AAD2-47BD75CEA7DB}" type="presParOf" srcId="{F3493930-9718-43D9-991D-7DF285E695AE}" destId="{2D491F8D-2FBF-4199-B87D-356ABBB05E23}" srcOrd="14" destOrd="0" presId="urn:microsoft.com/office/officeart/2005/8/layout/radial6"/>
    <dgm:cxn modelId="{C6CC14BF-A474-42B0-9CC4-67CB4C836358}" type="presParOf" srcId="{F3493930-9718-43D9-991D-7DF285E695AE}" destId="{FE62D45F-153A-4DE8-8E06-D469909C55BE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3CF949-97CF-4F39-9A13-9BC128817755}" type="doc">
      <dgm:prSet loTypeId="urn:microsoft.com/office/officeart/2005/8/layout/default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997A931-DE32-4838-BA5B-848AD83A981F}">
      <dgm:prSet phldrT="[Text]" custT="1"/>
      <dgm:spPr/>
      <dgm:t>
        <a:bodyPr/>
        <a:lstStyle/>
        <a:p>
          <a:r>
            <a:rPr lang="en-US" sz="2800" dirty="0" err="1" smtClean="0"/>
            <a:t>Gedung</a:t>
          </a:r>
          <a:r>
            <a:rPr lang="en-US" sz="2800" dirty="0" smtClean="0"/>
            <a:t>  </a:t>
          </a:r>
          <a:r>
            <a:rPr lang="en-US" sz="2800" dirty="0" err="1" smtClean="0"/>
            <a:t>Perkuliahan</a:t>
          </a:r>
          <a:r>
            <a:rPr lang="en-US" sz="2800" dirty="0" smtClean="0"/>
            <a:t> </a:t>
          </a:r>
          <a:r>
            <a:rPr lang="en-US" sz="2800" dirty="0" err="1" smtClean="0"/>
            <a:t>Umum</a:t>
          </a:r>
          <a:endParaRPr lang="en-US" sz="2800" dirty="0"/>
        </a:p>
      </dgm:t>
    </dgm:pt>
    <dgm:pt modelId="{67D34BA6-45B3-4403-9DEC-B323550F8BFA}" type="parTrans" cxnId="{8C377419-BFAF-47D3-AC81-15099D0748B3}">
      <dgm:prSet/>
      <dgm:spPr/>
      <dgm:t>
        <a:bodyPr/>
        <a:lstStyle/>
        <a:p>
          <a:endParaRPr lang="en-US" sz="2800"/>
        </a:p>
      </dgm:t>
    </dgm:pt>
    <dgm:pt modelId="{7A5CDEBC-EA94-4CF0-A293-94D8EDA3B167}" type="sibTrans" cxnId="{8C377419-BFAF-47D3-AC81-15099D0748B3}">
      <dgm:prSet/>
      <dgm:spPr/>
      <dgm:t>
        <a:bodyPr/>
        <a:lstStyle/>
        <a:p>
          <a:endParaRPr lang="en-US" sz="2800"/>
        </a:p>
      </dgm:t>
    </dgm:pt>
    <dgm:pt modelId="{F02CBEC4-B4D5-4238-986E-49D6918491EB}">
      <dgm:prSet phldrT="[Text]" custT="1"/>
      <dgm:spPr/>
      <dgm:t>
        <a:bodyPr/>
        <a:lstStyle/>
        <a:p>
          <a:r>
            <a:rPr lang="en-US" sz="2800" dirty="0" smtClean="0"/>
            <a:t>Auditorium /Amphitheater</a:t>
          </a:r>
          <a:endParaRPr lang="en-US" sz="2800" dirty="0"/>
        </a:p>
      </dgm:t>
    </dgm:pt>
    <dgm:pt modelId="{C46B4E9C-B0ED-4765-84A3-F4A346C8ED36}" type="parTrans" cxnId="{31137EEA-5EE6-4761-B2FD-05236D98C698}">
      <dgm:prSet/>
      <dgm:spPr/>
      <dgm:t>
        <a:bodyPr/>
        <a:lstStyle/>
        <a:p>
          <a:endParaRPr lang="en-US" sz="2800"/>
        </a:p>
      </dgm:t>
    </dgm:pt>
    <dgm:pt modelId="{56FB51C7-ECB4-4386-A2CF-F4002F65E5A3}" type="sibTrans" cxnId="{31137EEA-5EE6-4761-B2FD-05236D98C698}">
      <dgm:prSet/>
      <dgm:spPr/>
      <dgm:t>
        <a:bodyPr/>
        <a:lstStyle/>
        <a:p>
          <a:endParaRPr lang="en-US" sz="2800"/>
        </a:p>
      </dgm:t>
    </dgm:pt>
    <dgm:pt modelId="{053BA26F-69D7-44A9-9F95-CB1660C0A544}">
      <dgm:prSet phldrT="[Text]" custT="1"/>
      <dgm:spPr/>
      <dgm:t>
        <a:bodyPr/>
        <a:lstStyle/>
        <a:p>
          <a:r>
            <a:rPr lang="en-US" sz="2800" dirty="0" err="1" smtClean="0"/>
            <a:t>Bengkel</a:t>
          </a:r>
          <a:r>
            <a:rPr lang="en-US" sz="2800" dirty="0" smtClean="0"/>
            <a:t>/Workshop/</a:t>
          </a:r>
        </a:p>
        <a:p>
          <a:r>
            <a:rPr lang="en-US" sz="2800" dirty="0" err="1" smtClean="0"/>
            <a:t>Hanggar</a:t>
          </a:r>
          <a:endParaRPr lang="en-US" sz="2800" dirty="0"/>
        </a:p>
      </dgm:t>
    </dgm:pt>
    <dgm:pt modelId="{DB87B9CA-B45A-4558-BE7C-085B7B25CEDD}" type="parTrans" cxnId="{D39DF4AA-71F4-448F-9A57-5D270852144F}">
      <dgm:prSet/>
      <dgm:spPr/>
      <dgm:t>
        <a:bodyPr/>
        <a:lstStyle/>
        <a:p>
          <a:endParaRPr lang="en-US" sz="2800"/>
        </a:p>
      </dgm:t>
    </dgm:pt>
    <dgm:pt modelId="{5DDFE184-1D94-4466-828F-41B0CBBBFC9D}" type="sibTrans" cxnId="{D39DF4AA-71F4-448F-9A57-5D270852144F}">
      <dgm:prSet/>
      <dgm:spPr/>
      <dgm:t>
        <a:bodyPr/>
        <a:lstStyle/>
        <a:p>
          <a:endParaRPr lang="en-US" sz="2800"/>
        </a:p>
      </dgm:t>
    </dgm:pt>
    <dgm:pt modelId="{999B92DA-F2E7-4794-9205-4E7F1590D216}">
      <dgm:prSet phldrT="[Text]" custT="1"/>
      <dgm:spPr/>
      <dgm:t>
        <a:bodyPr/>
        <a:lstStyle/>
        <a:p>
          <a:r>
            <a:rPr lang="en-US" sz="2800" dirty="0" err="1" smtClean="0"/>
            <a:t>Gedung</a:t>
          </a:r>
          <a:r>
            <a:rPr lang="en-US" sz="2800" dirty="0" smtClean="0"/>
            <a:t> Students &amp; </a:t>
          </a:r>
          <a:r>
            <a:rPr lang="en-US" sz="2800" dirty="0" err="1" smtClean="0"/>
            <a:t>Technopreneur</a:t>
          </a:r>
          <a:r>
            <a:rPr lang="en-US" sz="2800" dirty="0" smtClean="0"/>
            <a:t> Center</a:t>
          </a:r>
          <a:endParaRPr lang="en-US" sz="2800" dirty="0"/>
        </a:p>
      </dgm:t>
    </dgm:pt>
    <dgm:pt modelId="{EF4C3A77-7041-4951-995E-8B1675E49B99}" type="parTrans" cxnId="{D4ED0B25-AB0A-4538-A64D-30CD6451810E}">
      <dgm:prSet/>
      <dgm:spPr/>
      <dgm:t>
        <a:bodyPr/>
        <a:lstStyle/>
        <a:p>
          <a:endParaRPr lang="en-US" sz="2800"/>
        </a:p>
      </dgm:t>
    </dgm:pt>
    <dgm:pt modelId="{23550167-FF6C-4ED6-8661-B4F8A3B75F10}" type="sibTrans" cxnId="{D4ED0B25-AB0A-4538-A64D-30CD6451810E}">
      <dgm:prSet/>
      <dgm:spPr/>
      <dgm:t>
        <a:bodyPr/>
        <a:lstStyle/>
        <a:p>
          <a:endParaRPr lang="en-US" sz="2800"/>
        </a:p>
      </dgm:t>
    </dgm:pt>
    <dgm:pt modelId="{4C9A8A43-0EBB-4825-8F78-A6F9D42847CA}">
      <dgm:prSet phldrT="[Text]" custT="1"/>
      <dgm:spPr/>
      <dgm:t>
        <a:bodyPr/>
        <a:lstStyle/>
        <a:p>
          <a:r>
            <a:rPr lang="en-US" sz="2800" dirty="0" err="1" smtClean="0"/>
            <a:t>Gedung</a:t>
          </a:r>
          <a:r>
            <a:rPr lang="en-US" sz="2800" dirty="0" smtClean="0"/>
            <a:t> </a:t>
          </a:r>
          <a:r>
            <a:rPr lang="en-US" sz="2800" dirty="0" err="1" smtClean="0"/>
            <a:t>Asrama</a:t>
          </a:r>
          <a:r>
            <a:rPr lang="en-US" sz="2800" dirty="0" smtClean="0"/>
            <a:t> </a:t>
          </a:r>
          <a:r>
            <a:rPr lang="en-US" sz="2800" dirty="0" err="1" smtClean="0"/>
            <a:t>Mahasiswa</a:t>
          </a:r>
          <a:endParaRPr lang="en-US" sz="2800" dirty="0"/>
        </a:p>
      </dgm:t>
    </dgm:pt>
    <dgm:pt modelId="{3D2C3CAA-FB82-4B63-B811-D5024881ADA1}" type="parTrans" cxnId="{E82071A9-333B-4A75-8BCD-95291308F02C}">
      <dgm:prSet/>
      <dgm:spPr/>
      <dgm:t>
        <a:bodyPr/>
        <a:lstStyle/>
        <a:p>
          <a:endParaRPr lang="en-US" sz="2800"/>
        </a:p>
      </dgm:t>
    </dgm:pt>
    <dgm:pt modelId="{AC829322-28ED-4A9C-B922-77DC111C17C8}" type="sibTrans" cxnId="{E82071A9-333B-4A75-8BCD-95291308F02C}">
      <dgm:prSet/>
      <dgm:spPr/>
      <dgm:t>
        <a:bodyPr/>
        <a:lstStyle/>
        <a:p>
          <a:endParaRPr lang="en-US" sz="2800"/>
        </a:p>
      </dgm:t>
    </dgm:pt>
    <dgm:pt modelId="{25AA4830-5F62-4F63-B1C8-9B097D477197}">
      <dgm:prSet phldrT="[Text]" custT="1"/>
      <dgm:spPr/>
      <dgm:t>
        <a:bodyPr/>
        <a:lstStyle/>
        <a:p>
          <a:r>
            <a:rPr lang="en-US" sz="2800" dirty="0" err="1" smtClean="0"/>
            <a:t>Sarana</a:t>
          </a:r>
          <a:r>
            <a:rPr lang="en-US" sz="2800" dirty="0" smtClean="0"/>
            <a:t> </a:t>
          </a:r>
          <a:r>
            <a:rPr lang="en-US" sz="2800" dirty="0" err="1" smtClean="0"/>
            <a:t>Olahraga</a:t>
          </a:r>
          <a:r>
            <a:rPr lang="en-US" sz="2800" dirty="0" smtClean="0"/>
            <a:t> Indoor </a:t>
          </a:r>
          <a:r>
            <a:rPr lang="en-US" sz="2800" dirty="0" err="1" smtClean="0"/>
            <a:t>dan</a:t>
          </a:r>
          <a:r>
            <a:rPr lang="en-US" sz="2800" dirty="0" smtClean="0"/>
            <a:t> Outdoor</a:t>
          </a:r>
          <a:endParaRPr lang="en-US" sz="2800" dirty="0"/>
        </a:p>
      </dgm:t>
    </dgm:pt>
    <dgm:pt modelId="{E22B5FFC-91AC-4681-94D0-9E4A6FEE8546}" type="parTrans" cxnId="{10814D24-E155-4A67-92FF-61B37848DE05}">
      <dgm:prSet/>
      <dgm:spPr/>
      <dgm:t>
        <a:bodyPr/>
        <a:lstStyle/>
        <a:p>
          <a:endParaRPr lang="en-US"/>
        </a:p>
      </dgm:t>
    </dgm:pt>
    <dgm:pt modelId="{C88821B5-7AA4-415E-8FAA-CFCF6D3BFF60}" type="sibTrans" cxnId="{10814D24-E155-4A67-92FF-61B37848DE05}">
      <dgm:prSet/>
      <dgm:spPr/>
      <dgm:t>
        <a:bodyPr/>
        <a:lstStyle/>
        <a:p>
          <a:endParaRPr lang="en-US"/>
        </a:p>
      </dgm:t>
    </dgm:pt>
    <dgm:pt modelId="{991BCEFC-991E-42B7-8650-A352954DE860}">
      <dgm:prSet phldrT="[Text]" custT="1"/>
      <dgm:spPr/>
      <dgm:t>
        <a:bodyPr/>
        <a:lstStyle/>
        <a:p>
          <a:r>
            <a:rPr lang="en-US" sz="2800" dirty="0" err="1" smtClean="0"/>
            <a:t>Laboratorium</a:t>
          </a:r>
          <a:r>
            <a:rPr lang="en-US" sz="2800" dirty="0" smtClean="0"/>
            <a:t> </a:t>
          </a:r>
          <a:r>
            <a:rPr lang="en-US" sz="2800" dirty="0" err="1" smtClean="0"/>
            <a:t>Praktek</a:t>
          </a:r>
          <a:r>
            <a:rPr lang="en-US" sz="2800" dirty="0" smtClean="0"/>
            <a:t> </a:t>
          </a:r>
          <a:r>
            <a:rPr lang="en-US" sz="2800" dirty="0" err="1" smtClean="0"/>
            <a:t>Sesuai</a:t>
          </a:r>
          <a:r>
            <a:rPr lang="en-US" sz="2800" dirty="0" smtClean="0"/>
            <a:t> Program </a:t>
          </a:r>
          <a:r>
            <a:rPr lang="en-US" sz="2800" dirty="0" err="1" smtClean="0"/>
            <a:t>Studi</a:t>
          </a:r>
          <a:endParaRPr lang="en-US" sz="2800" dirty="0"/>
        </a:p>
      </dgm:t>
    </dgm:pt>
    <dgm:pt modelId="{8432727B-F1BE-404E-B116-8C1DF47B1CDB}" type="parTrans" cxnId="{514FA75F-7DE9-4A37-8B9A-EC859DF54137}">
      <dgm:prSet/>
      <dgm:spPr/>
      <dgm:t>
        <a:bodyPr/>
        <a:lstStyle/>
        <a:p>
          <a:endParaRPr lang="en-US"/>
        </a:p>
      </dgm:t>
    </dgm:pt>
    <dgm:pt modelId="{8FB33965-DA1D-4D29-AD5E-109FA296555B}" type="sibTrans" cxnId="{514FA75F-7DE9-4A37-8B9A-EC859DF54137}">
      <dgm:prSet/>
      <dgm:spPr/>
      <dgm:t>
        <a:bodyPr/>
        <a:lstStyle/>
        <a:p>
          <a:endParaRPr lang="en-US"/>
        </a:p>
      </dgm:t>
    </dgm:pt>
    <dgm:pt modelId="{9AB2B83B-BE28-426A-ADCF-D0C45D103960}" type="pres">
      <dgm:prSet presAssocID="{0B3CF949-97CF-4F39-9A13-9BC12881775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038FC7-ABA8-4B17-9B27-EA8F924CFBF3}" type="pres">
      <dgm:prSet presAssocID="{0997A931-DE32-4838-BA5B-848AD83A981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A93BA8-E127-48B8-A1CF-DAC32F61A12D}" type="pres">
      <dgm:prSet presAssocID="{7A5CDEBC-EA94-4CF0-A293-94D8EDA3B167}" presName="sibTrans" presStyleCnt="0"/>
      <dgm:spPr/>
    </dgm:pt>
    <dgm:pt modelId="{68B2D535-CEDC-4865-9B84-D130951F0743}" type="pres">
      <dgm:prSet presAssocID="{991BCEFC-991E-42B7-8650-A352954DE860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B2F27B-0577-42D2-AFD9-9BCCA6141503}" type="pres">
      <dgm:prSet presAssocID="{8FB33965-DA1D-4D29-AD5E-109FA296555B}" presName="sibTrans" presStyleCnt="0"/>
      <dgm:spPr/>
    </dgm:pt>
    <dgm:pt modelId="{B56F8C90-48C8-475B-9426-2FC0813A52F9}" type="pres">
      <dgm:prSet presAssocID="{F02CBEC4-B4D5-4238-986E-49D6918491EB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A6FDED-7491-4AE5-8265-C33FF2C4E86F}" type="pres">
      <dgm:prSet presAssocID="{56FB51C7-ECB4-4386-A2CF-F4002F65E5A3}" presName="sibTrans" presStyleCnt="0"/>
      <dgm:spPr/>
    </dgm:pt>
    <dgm:pt modelId="{3795F324-68C5-40B5-B324-46B87630AD49}" type="pres">
      <dgm:prSet presAssocID="{053BA26F-69D7-44A9-9F95-CB1660C0A544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CC01D7-0007-419D-901D-904C7F5584F1}" type="pres">
      <dgm:prSet presAssocID="{5DDFE184-1D94-4466-828F-41B0CBBBFC9D}" presName="sibTrans" presStyleCnt="0"/>
      <dgm:spPr/>
    </dgm:pt>
    <dgm:pt modelId="{D5ABF458-D3DC-467E-ABC2-0FBC95D0C0DD}" type="pres">
      <dgm:prSet presAssocID="{999B92DA-F2E7-4794-9205-4E7F1590D216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B57417-FDCB-4CE5-B52B-90F9AD23615F}" type="pres">
      <dgm:prSet presAssocID="{23550167-FF6C-4ED6-8661-B4F8A3B75F10}" presName="sibTrans" presStyleCnt="0"/>
      <dgm:spPr/>
    </dgm:pt>
    <dgm:pt modelId="{FF45F3DA-3672-4B85-B9AD-653CFD7B5DC5}" type="pres">
      <dgm:prSet presAssocID="{4C9A8A43-0EBB-4825-8F78-A6F9D42847CA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EB83B7-7204-45FC-9471-3B84FE77D3F2}" type="pres">
      <dgm:prSet presAssocID="{AC829322-28ED-4A9C-B922-77DC111C17C8}" presName="sibTrans" presStyleCnt="0"/>
      <dgm:spPr/>
    </dgm:pt>
    <dgm:pt modelId="{A3F8427B-4828-4966-BC09-04F3B311F58D}" type="pres">
      <dgm:prSet presAssocID="{25AA4830-5F62-4F63-B1C8-9B097D477197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96EFAC-2988-4714-9B25-C626263C45F8}" type="presOf" srcId="{F02CBEC4-B4D5-4238-986E-49D6918491EB}" destId="{B56F8C90-48C8-475B-9426-2FC0813A52F9}" srcOrd="0" destOrd="0" presId="urn:microsoft.com/office/officeart/2005/8/layout/default"/>
    <dgm:cxn modelId="{C265370E-1D7A-4804-8D69-4577E9D7E63D}" type="presOf" srcId="{999B92DA-F2E7-4794-9205-4E7F1590D216}" destId="{D5ABF458-D3DC-467E-ABC2-0FBC95D0C0DD}" srcOrd="0" destOrd="0" presId="urn:microsoft.com/office/officeart/2005/8/layout/default"/>
    <dgm:cxn modelId="{31137EEA-5EE6-4761-B2FD-05236D98C698}" srcId="{0B3CF949-97CF-4F39-9A13-9BC128817755}" destId="{F02CBEC4-B4D5-4238-986E-49D6918491EB}" srcOrd="2" destOrd="0" parTransId="{C46B4E9C-B0ED-4765-84A3-F4A346C8ED36}" sibTransId="{56FB51C7-ECB4-4386-A2CF-F4002F65E5A3}"/>
    <dgm:cxn modelId="{8C377419-BFAF-47D3-AC81-15099D0748B3}" srcId="{0B3CF949-97CF-4F39-9A13-9BC128817755}" destId="{0997A931-DE32-4838-BA5B-848AD83A981F}" srcOrd="0" destOrd="0" parTransId="{67D34BA6-45B3-4403-9DEC-B323550F8BFA}" sibTransId="{7A5CDEBC-EA94-4CF0-A293-94D8EDA3B167}"/>
    <dgm:cxn modelId="{10814D24-E155-4A67-92FF-61B37848DE05}" srcId="{0B3CF949-97CF-4F39-9A13-9BC128817755}" destId="{25AA4830-5F62-4F63-B1C8-9B097D477197}" srcOrd="6" destOrd="0" parTransId="{E22B5FFC-91AC-4681-94D0-9E4A6FEE8546}" sibTransId="{C88821B5-7AA4-415E-8FAA-CFCF6D3BFF60}"/>
    <dgm:cxn modelId="{69944A97-B52F-4B35-9CEC-D4F05208327E}" type="presOf" srcId="{991BCEFC-991E-42B7-8650-A352954DE860}" destId="{68B2D535-CEDC-4865-9B84-D130951F0743}" srcOrd="0" destOrd="0" presId="urn:microsoft.com/office/officeart/2005/8/layout/default"/>
    <dgm:cxn modelId="{6891D5DB-4060-4E8F-BE5F-B19D8633688C}" type="presOf" srcId="{4C9A8A43-0EBB-4825-8F78-A6F9D42847CA}" destId="{FF45F3DA-3672-4B85-B9AD-653CFD7B5DC5}" srcOrd="0" destOrd="0" presId="urn:microsoft.com/office/officeart/2005/8/layout/default"/>
    <dgm:cxn modelId="{8213BA6B-14A3-43C2-ACF3-5802B727C97D}" type="presOf" srcId="{25AA4830-5F62-4F63-B1C8-9B097D477197}" destId="{A3F8427B-4828-4966-BC09-04F3B311F58D}" srcOrd="0" destOrd="0" presId="urn:microsoft.com/office/officeart/2005/8/layout/default"/>
    <dgm:cxn modelId="{E82071A9-333B-4A75-8BCD-95291308F02C}" srcId="{0B3CF949-97CF-4F39-9A13-9BC128817755}" destId="{4C9A8A43-0EBB-4825-8F78-A6F9D42847CA}" srcOrd="5" destOrd="0" parTransId="{3D2C3CAA-FB82-4B63-B811-D5024881ADA1}" sibTransId="{AC829322-28ED-4A9C-B922-77DC111C17C8}"/>
    <dgm:cxn modelId="{0BDA93B8-1A53-4431-A9E1-89E156B0C951}" type="presOf" srcId="{053BA26F-69D7-44A9-9F95-CB1660C0A544}" destId="{3795F324-68C5-40B5-B324-46B87630AD49}" srcOrd="0" destOrd="0" presId="urn:microsoft.com/office/officeart/2005/8/layout/default"/>
    <dgm:cxn modelId="{514FA75F-7DE9-4A37-8B9A-EC859DF54137}" srcId="{0B3CF949-97CF-4F39-9A13-9BC128817755}" destId="{991BCEFC-991E-42B7-8650-A352954DE860}" srcOrd="1" destOrd="0" parTransId="{8432727B-F1BE-404E-B116-8C1DF47B1CDB}" sibTransId="{8FB33965-DA1D-4D29-AD5E-109FA296555B}"/>
    <dgm:cxn modelId="{8998B4C2-2688-4FC4-8B6F-54EE569ECCD9}" type="presOf" srcId="{0997A931-DE32-4838-BA5B-848AD83A981F}" destId="{C8038FC7-ABA8-4B17-9B27-EA8F924CFBF3}" srcOrd="0" destOrd="0" presId="urn:microsoft.com/office/officeart/2005/8/layout/default"/>
    <dgm:cxn modelId="{43504201-41BD-4FEA-8AA5-7E7A76EC1A1B}" type="presOf" srcId="{0B3CF949-97CF-4F39-9A13-9BC128817755}" destId="{9AB2B83B-BE28-426A-ADCF-D0C45D103960}" srcOrd="0" destOrd="0" presId="urn:microsoft.com/office/officeart/2005/8/layout/default"/>
    <dgm:cxn modelId="{D39DF4AA-71F4-448F-9A57-5D270852144F}" srcId="{0B3CF949-97CF-4F39-9A13-9BC128817755}" destId="{053BA26F-69D7-44A9-9F95-CB1660C0A544}" srcOrd="3" destOrd="0" parTransId="{DB87B9CA-B45A-4558-BE7C-085B7B25CEDD}" sibTransId="{5DDFE184-1D94-4466-828F-41B0CBBBFC9D}"/>
    <dgm:cxn modelId="{D4ED0B25-AB0A-4538-A64D-30CD6451810E}" srcId="{0B3CF949-97CF-4F39-9A13-9BC128817755}" destId="{999B92DA-F2E7-4794-9205-4E7F1590D216}" srcOrd="4" destOrd="0" parTransId="{EF4C3A77-7041-4951-995E-8B1675E49B99}" sibTransId="{23550167-FF6C-4ED6-8661-B4F8A3B75F10}"/>
    <dgm:cxn modelId="{CBFD8F1F-C0FB-4E72-9200-5D99E95E2CE4}" type="presParOf" srcId="{9AB2B83B-BE28-426A-ADCF-D0C45D103960}" destId="{C8038FC7-ABA8-4B17-9B27-EA8F924CFBF3}" srcOrd="0" destOrd="0" presId="urn:microsoft.com/office/officeart/2005/8/layout/default"/>
    <dgm:cxn modelId="{AA8DC360-2FD8-47FB-9EB2-54BC82E74ABD}" type="presParOf" srcId="{9AB2B83B-BE28-426A-ADCF-D0C45D103960}" destId="{06A93BA8-E127-48B8-A1CF-DAC32F61A12D}" srcOrd="1" destOrd="0" presId="urn:microsoft.com/office/officeart/2005/8/layout/default"/>
    <dgm:cxn modelId="{9DCD903A-5893-4587-9C6A-8BBD1A967D3F}" type="presParOf" srcId="{9AB2B83B-BE28-426A-ADCF-D0C45D103960}" destId="{68B2D535-CEDC-4865-9B84-D130951F0743}" srcOrd="2" destOrd="0" presId="urn:microsoft.com/office/officeart/2005/8/layout/default"/>
    <dgm:cxn modelId="{5E4C0AF3-E271-48AD-BEA8-DF0C921563C1}" type="presParOf" srcId="{9AB2B83B-BE28-426A-ADCF-D0C45D103960}" destId="{05B2F27B-0577-42D2-AFD9-9BCCA6141503}" srcOrd="3" destOrd="0" presId="urn:microsoft.com/office/officeart/2005/8/layout/default"/>
    <dgm:cxn modelId="{75A56C3A-3722-4DBB-B2A7-71B8C94F2DBE}" type="presParOf" srcId="{9AB2B83B-BE28-426A-ADCF-D0C45D103960}" destId="{B56F8C90-48C8-475B-9426-2FC0813A52F9}" srcOrd="4" destOrd="0" presId="urn:microsoft.com/office/officeart/2005/8/layout/default"/>
    <dgm:cxn modelId="{8723BA96-13EB-482B-BA80-C1C774E96A2B}" type="presParOf" srcId="{9AB2B83B-BE28-426A-ADCF-D0C45D103960}" destId="{7CA6FDED-7491-4AE5-8265-C33FF2C4E86F}" srcOrd="5" destOrd="0" presId="urn:microsoft.com/office/officeart/2005/8/layout/default"/>
    <dgm:cxn modelId="{42F2E278-5273-440B-8EE2-C8618F7D9D02}" type="presParOf" srcId="{9AB2B83B-BE28-426A-ADCF-D0C45D103960}" destId="{3795F324-68C5-40B5-B324-46B87630AD49}" srcOrd="6" destOrd="0" presId="urn:microsoft.com/office/officeart/2005/8/layout/default"/>
    <dgm:cxn modelId="{0499C0BC-C6DE-45CC-A567-E913FC1915AE}" type="presParOf" srcId="{9AB2B83B-BE28-426A-ADCF-D0C45D103960}" destId="{46CC01D7-0007-419D-901D-904C7F5584F1}" srcOrd="7" destOrd="0" presId="urn:microsoft.com/office/officeart/2005/8/layout/default"/>
    <dgm:cxn modelId="{81FD7FD9-FB53-48EC-B0EB-0E7A5C99520F}" type="presParOf" srcId="{9AB2B83B-BE28-426A-ADCF-D0C45D103960}" destId="{D5ABF458-D3DC-467E-ABC2-0FBC95D0C0DD}" srcOrd="8" destOrd="0" presId="urn:microsoft.com/office/officeart/2005/8/layout/default"/>
    <dgm:cxn modelId="{013F7E93-825E-494D-8612-D3F91068BC6E}" type="presParOf" srcId="{9AB2B83B-BE28-426A-ADCF-D0C45D103960}" destId="{5BB57417-FDCB-4CE5-B52B-90F9AD23615F}" srcOrd="9" destOrd="0" presId="urn:microsoft.com/office/officeart/2005/8/layout/default"/>
    <dgm:cxn modelId="{28D3A427-EE4D-4AF3-A206-C9134985442C}" type="presParOf" srcId="{9AB2B83B-BE28-426A-ADCF-D0C45D103960}" destId="{FF45F3DA-3672-4B85-B9AD-653CFD7B5DC5}" srcOrd="10" destOrd="0" presId="urn:microsoft.com/office/officeart/2005/8/layout/default"/>
    <dgm:cxn modelId="{80E7B9A0-5BAC-4901-8DCF-C7947DA362F4}" type="presParOf" srcId="{9AB2B83B-BE28-426A-ADCF-D0C45D103960}" destId="{F5EB83B7-7204-45FC-9471-3B84FE77D3F2}" srcOrd="11" destOrd="0" presId="urn:microsoft.com/office/officeart/2005/8/layout/default"/>
    <dgm:cxn modelId="{E3B7922F-6853-42C6-BF4D-01DE75DEF3C8}" type="presParOf" srcId="{9AB2B83B-BE28-426A-ADCF-D0C45D103960}" destId="{A3F8427B-4828-4966-BC09-04F3B311F58D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62D45F-153A-4DE8-8E06-D469909C55BE}">
      <dsp:nvSpPr>
        <dsp:cNvPr id="0" name=""/>
        <dsp:cNvSpPr/>
      </dsp:nvSpPr>
      <dsp:spPr>
        <a:xfrm>
          <a:off x="4310758" y="1012378"/>
          <a:ext cx="6725335" cy="6725335"/>
        </a:xfrm>
        <a:prstGeom prst="blockArc">
          <a:avLst>
            <a:gd name="adj1" fmla="val 11880000"/>
            <a:gd name="adj2" fmla="val 16200000"/>
            <a:gd name="adj3" fmla="val 4644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509EF0-6434-4EFF-BB2F-FF97E501F668}">
      <dsp:nvSpPr>
        <dsp:cNvPr id="0" name=""/>
        <dsp:cNvSpPr/>
      </dsp:nvSpPr>
      <dsp:spPr>
        <a:xfrm>
          <a:off x="4310758" y="1012378"/>
          <a:ext cx="6725335" cy="6725335"/>
        </a:xfrm>
        <a:prstGeom prst="blockArc">
          <a:avLst>
            <a:gd name="adj1" fmla="val 7560000"/>
            <a:gd name="adj2" fmla="val 11880000"/>
            <a:gd name="adj3" fmla="val 464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0161DF-8C2C-4FB8-AB56-A4019F28D1A2}">
      <dsp:nvSpPr>
        <dsp:cNvPr id="0" name=""/>
        <dsp:cNvSpPr/>
      </dsp:nvSpPr>
      <dsp:spPr>
        <a:xfrm>
          <a:off x="4310758" y="1012378"/>
          <a:ext cx="6725335" cy="6725335"/>
        </a:xfrm>
        <a:prstGeom prst="blockArc">
          <a:avLst>
            <a:gd name="adj1" fmla="val 3240000"/>
            <a:gd name="adj2" fmla="val 7560000"/>
            <a:gd name="adj3" fmla="val 4644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1A38A-C78B-44E4-8E53-68A9C8161ECD}">
      <dsp:nvSpPr>
        <dsp:cNvPr id="0" name=""/>
        <dsp:cNvSpPr/>
      </dsp:nvSpPr>
      <dsp:spPr>
        <a:xfrm>
          <a:off x="4310758" y="1012378"/>
          <a:ext cx="6725335" cy="6725335"/>
        </a:xfrm>
        <a:prstGeom prst="blockArc">
          <a:avLst>
            <a:gd name="adj1" fmla="val 20520000"/>
            <a:gd name="adj2" fmla="val 3240000"/>
            <a:gd name="adj3" fmla="val 464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C4283D-37ED-4C4B-B69C-083BE33A2D48}">
      <dsp:nvSpPr>
        <dsp:cNvPr id="0" name=""/>
        <dsp:cNvSpPr/>
      </dsp:nvSpPr>
      <dsp:spPr>
        <a:xfrm>
          <a:off x="4310758" y="1012378"/>
          <a:ext cx="6725335" cy="6725335"/>
        </a:xfrm>
        <a:prstGeom prst="blockArc">
          <a:avLst>
            <a:gd name="adj1" fmla="val 16200000"/>
            <a:gd name="adj2" fmla="val 20520000"/>
            <a:gd name="adj3" fmla="val 464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25420-B1D0-421F-8B7A-ECD95461007B}">
      <dsp:nvSpPr>
        <dsp:cNvPr id="0" name=""/>
        <dsp:cNvSpPr/>
      </dsp:nvSpPr>
      <dsp:spPr>
        <a:xfrm>
          <a:off x="6124128" y="2825748"/>
          <a:ext cx="3098595" cy="30985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6577907" y="3279527"/>
        <a:ext cx="2191037" cy="2191037"/>
      </dsp:txXfrm>
    </dsp:sp>
    <dsp:sp modelId="{157599B7-77D7-457A-B040-1A7297AC83A7}">
      <dsp:nvSpPr>
        <dsp:cNvPr id="0" name=""/>
        <dsp:cNvSpPr/>
      </dsp:nvSpPr>
      <dsp:spPr>
        <a:xfrm>
          <a:off x="6588918" y="5954"/>
          <a:ext cx="2169016" cy="216901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Vocational Education Center</a:t>
          </a:r>
          <a:endParaRPr lang="en-US" sz="2000" kern="1200" dirty="0"/>
        </a:p>
      </dsp:txBody>
      <dsp:txXfrm>
        <a:off x="6906563" y="323599"/>
        <a:ext cx="1533726" cy="1533726"/>
      </dsp:txXfrm>
    </dsp:sp>
    <dsp:sp modelId="{D8D3E62C-92E1-4619-881B-C74CF21BC9A6}">
      <dsp:nvSpPr>
        <dsp:cNvPr id="0" name=""/>
        <dsp:cNvSpPr/>
      </dsp:nvSpPr>
      <dsp:spPr>
        <a:xfrm>
          <a:off x="9712742" y="2275545"/>
          <a:ext cx="2169016" cy="216901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Technopreneueship</a:t>
          </a:r>
          <a:r>
            <a:rPr lang="en-US" sz="2000" kern="1200" dirty="0" smtClean="0"/>
            <a:t> Development Center</a:t>
          </a:r>
          <a:endParaRPr lang="en-US" sz="2000" kern="1200" dirty="0"/>
        </a:p>
      </dsp:txBody>
      <dsp:txXfrm>
        <a:off x="10030387" y="2593190"/>
        <a:ext cx="1533726" cy="1533726"/>
      </dsp:txXfrm>
    </dsp:sp>
    <dsp:sp modelId="{9C7DA4C8-B4AC-4147-9661-4977ADB63D70}">
      <dsp:nvSpPr>
        <dsp:cNvPr id="0" name=""/>
        <dsp:cNvSpPr/>
      </dsp:nvSpPr>
      <dsp:spPr>
        <a:xfrm>
          <a:off x="8519547" y="5947821"/>
          <a:ext cx="2169016" cy="216901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Training Center</a:t>
          </a:r>
          <a:endParaRPr lang="en-US" sz="2000" kern="1200" dirty="0"/>
        </a:p>
      </dsp:txBody>
      <dsp:txXfrm>
        <a:off x="8837192" y="6265466"/>
        <a:ext cx="1533726" cy="1533726"/>
      </dsp:txXfrm>
    </dsp:sp>
    <dsp:sp modelId="{2B23AC25-17B6-4FA4-A0CA-ED4ED362846C}">
      <dsp:nvSpPr>
        <dsp:cNvPr id="0" name=""/>
        <dsp:cNvSpPr/>
      </dsp:nvSpPr>
      <dsp:spPr>
        <a:xfrm>
          <a:off x="4658288" y="5947821"/>
          <a:ext cx="2169016" cy="216901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Competency </a:t>
          </a:r>
          <a:r>
            <a:rPr lang="en-US" sz="2000" kern="1200" dirty="0" smtClean="0"/>
            <a:t>Assessment center</a:t>
          </a:r>
          <a:endParaRPr lang="en-US" sz="2000" kern="1200" dirty="0"/>
        </a:p>
      </dsp:txBody>
      <dsp:txXfrm>
        <a:off x="4975933" y="6265466"/>
        <a:ext cx="1533726" cy="1533726"/>
      </dsp:txXfrm>
    </dsp:sp>
    <dsp:sp modelId="{DC6311A7-228F-48FC-A8B3-4954C6775B3F}">
      <dsp:nvSpPr>
        <dsp:cNvPr id="0" name=""/>
        <dsp:cNvSpPr/>
      </dsp:nvSpPr>
      <dsp:spPr>
        <a:xfrm>
          <a:off x="3465093" y="2275545"/>
          <a:ext cx="2169016" cy="216901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Applied Research &amp; Development Center</a:t>
          </a:r>
          <a:endParaRPr lang="en-US" sz="2000" kern="1200" dirty="0"/>
        </a:p>
      </dsp:txBody>
      <dsp:txXfrm>
        <a:off x="3782738" y="2593190"/>
        <a:ext cx="1533726" cy="15337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FCC1735-BAB4-4714-8705-D1DF8B0420BE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47AE692-284F-4FF0-8422-AD7D3BAEF7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99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AE692-284F-4FF0-8422-AD7D3BAEF79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83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AE692-284F-4FF0-8422-AD7D3BAEF79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55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826545"/>
            <a:ext cx="13716000" cy="1535905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362450"/>
            <a:ext cx="13716000" cy="63579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 smtClean="0"/>
              <a:t>www.domain.com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98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 smtClean="0"/>
              <a:t>www.domain.com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36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 smtClean="0"/>
              <a:t>www.domain.com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4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 smtClean="0"/>
              <a:t>www.domain.com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21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 smtClean="0"/>
              <a:t>www.domain.com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34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9"/>
            <a:ext cx="15773400" cy="84296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57300" y="1123950"/>
            <a:ext cx="15773400" cy="6286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841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6953250" y="6553200"/>
            <a:ext cx="3695700" cy="2476500"/>
          </a:xfrm>
          <a:prstGeom prst="round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9"/>
            <a:ext cx="15773400" cy="84296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57300" y="1123950"/>
            <a:ext cx="15773400" cy="6286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1848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owsers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9"/>
            <a:ext cx="15773400" cy="84296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57300" y="1123950"/>
            <a:ext cx="15773400" cy="6286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1333500" y="3048000"/>
            <a:ext cx="6877050" cy="3886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10057130" y="3048000"/>
            <a:ext cx="6877050" cy="38862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4895850" y="2571750"/>
            <a:ext cx="8458200" cy="47815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98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9"/>
            <a:ext cx="15773400" cy="84296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 smtClean="0"/>
              <a:t>www.domain.com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57300" y="1123950"/>
            <a:ext cx="15773400" cy="6286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11639550" y="5905496"/>
            <a:ext cx="5276850" cy="3733800"/>
            <a:chOff x="971550" y="2247900"/>
            <a:chExt cx="5276850" cy="3733800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504826" y="3724276"/>
              <a:ext cx="3276602" cy="32384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219200" y="5637029"/>
              <a:ext cx="5029200" cy="344671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 userDrawn="1"/>
        </p:nvGrpSpPr>
        <p:grpSpPr>
          <a:xfrm>
            <a:off x="6305550" y="5905498"/>
            <a:ext cx="5276850" cy="3733800"/>
            <a:chOff x="971550" y="2247900"/>
            <a:chExt cx="5276850" cy="3733800"/>
          </a:xfrm>
          <a:solidFill>
            <a:schemeClr val="bg1"/>
          </a:solidFill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504826" y="3724276"/>
              <a:ext cx="3276602" cy="323849"/>
            </a:xfrm>
            <a:prstGeom prst="rect">
              <a:avLst/>
            </a:prstGeom>
            <a:grpFill/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219200" y="5637029"/>
              <a:ext cx="5029200" cy="344671"/>
            </a:xfrm>
            <a:prstGeom prst="rect">
              <a:avLst/>
            </a:prstGeom>
            <a:grpFill/>
          </p:spPr>
        </p:pic>
      </p:grpSp>
      <p:grpSp>
        <p:nvGrpSpPr>
          <p:cNvPr id="14" name="Group 13"/>
          <p:cNvGrpSpPr/>
          <p:nvPr userDrawn="1"/>
        </p:nvGrpSpPr>
        <p:grpSpPr>
          <a:xfrm>
            <a:off x="971550" y="5905500"/>
            <a:ext cx="5276850" cy="3733800"/>
            <a:chOff x="971550" y="2247900"/>
            <a:chExt cx="5276850" cy="3733800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504826" y="3724276"/>
              <a:ext cx="3276602" cy="32384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219200" y="5637029"/>
              <a:ext cx="5029200" cy="344671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 userDrawn="1"/>
        </p:nvGrpSpPr>
        <p:grpSpPr>
          <a:xfrm>
            <a:off x="11639550" y="2171698"/>
            <a:ext cx="5276850" cy="3733800"/>
            <a:chOff x="971550" y="2247900"/>
            <a:chExt cx="5276850" cy="3733800"/>
          </a:xfrm>
        </p:grpSpPr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504826" y="3724276"/>
              <a:ext cx="3276602" cy="32384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219200" y="5637029"/>
              <a:ext cx="5029200" cy="344671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 userDrawn="1"/>
        </p:nvGrpSpPr>
        <p:grpSpPr>
          <a:xfrm>
            <a:off x="6305550" y="2171699"/>
            <a:ext cx="5276850" cy="3733800"/>
            <a:chOff x="971550" y="2247900"/>
            <a:chExt cx="5276850" cy="3733800"/>
          </a:xfrm>
        </p:grpSpPr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504826" y="3724276"/>
              <a:ext cx="3276602" cy="32384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219200" y="5637029"/>
              <a:ext cx="5029200" cy="344671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 userDrawn="1"/>
        </p:nvGrpSpPr>
        <p:grpSpPr>
          <a:xfrm>
            <a:off x="971550" y="2171700"/>
            <a:ext cx="5276850" cy="3733800"/>
            <a:chOff x="971550" y="2247900"/>
            <a:chExt cx="5276850" cy="3733800"/>
          </a:xfrm>
        </p:grpSpPr>
        <p:pic>
          <p:nvPicPr>
            <p:cNvPr id="24" name="Picture 2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504826" y="3724276"/>
              <a:ext cx="3276602" cy="32384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219200" y="5637029"/>
              <a:ext cx="5029200" cy="344671"/>
            </a:xfrm>
            <a:prstGeom prst="rect">
              <a:avLst/>
            </a:prstGeom>
          </p:spPr>
        </p:pic>
      </p:grpSp>
      <p:sp>
        <p:nvSpPr>
          <p:cNvPr id="26" name="Picture Placeholder 19"/>
          <p:cNvSpPr>
            <a:spLocks noGrp="1"/>
          </p:cNvSpPr>
          <p:nvPr>
            <p:ph type="pic" sz="quarter" idx="18"/>
          </p:nvPr>
        </p:nvSpPr>
        <p:spPr>
          <a:xfrm>
            <a:off x="1447800" y="5905500"/>
            <a:ext cx="4800600" cy="3200400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6781800" y="5905500"/>
            <a:ext cx="4800600" cy="3200400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Picture Placeholder 19"/>
          <p:cNvSpPr>
            <a:spLocks noGrp="1"/>
          </p:cNvSpPr>
          <p:nvPr>
            <p:ph type="pic" sz="quarter" idx="16"/>
          </p:nvPr>
        </p:nvSpPr>
        <p:spPr>
          <a:xfrm>
            <a:off x="12115800" y="5905500"/>
            <a:ext cx="4800600" cy="32004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12115800" y="2171700"/>
            <a:ext cx="4800600" cy="3200400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6781800" y="2171700"/>
            <a:ext cx="4800600" cy="3200400"/>
          </a:xfrm>
        </p:spPr>
        <p:txBody>
          <a:bodyPr/>
          <a:lstStyle/>
          <a:p>
            <a:endParaRPr lang="en-US"/>
          </a:p>
        </p:txBody>
      </p:sp>
      <p:sp>
        <p:nvSpPr>
          <p:cNvPr id="31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1447800" y="2171700"/>
            <a:ext cx="4800600" cy="3200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96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9"/>
            <a:ext cx="15773400" cy="84296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 smtClean="0"/>
              <a:t>www.domain.com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57300" y="1123950"/>
            <a:ext cx="15773400" cy="6286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152900" y="3219450"/>
            <a:ext cx="3600450" cy="4572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439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9"/>
            <a:ext cx="15773400" cy="84296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 smtClean="0"/>
              <a:t>www.domain.com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57300" y="1123950"/>
            <a:ext cx="15773400" cy="6286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019300"/>
            <a:ext cx="18288000" cy="46291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87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me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9"/>
            <a:ext cx="15773400" cy="84296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70800" y="9664700"/>
            <a:ext cx="3416300" cy="34131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57300" y="1123950"/>
            <a:ext cx="15773400" cy="6286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57300" y="2628900"/>
            <a:ext cx="3790950" cy="51816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837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9"/>
            <a:ext cx="15773400" cy="84296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178800" y="9613900"/>
            <a:ext cx="1879600" cy="46831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57300" y="1123950"/>
            <a:ext cx="15773400" cy="6286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1257300" y="2132013"/>
            <a:ext cx="3467100" cy="3906837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5359400" y="2132010"/>
            <a:ext cx="3454400" cy="3906837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9474200" y="2132007"/>
            <a:ext cx="3448050" cy="3906837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13582650" y="2132004"/>
            <a:ext cx="3448050" cy="39068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735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9"/>
            <a:ext cx="15773400" cy="84296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178800" y="9534526"/>
            <a:ext cx="20066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57300" y="1123950"/>
            <a:ext cx="15773400" cy="6286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766570" y="2824159"/>
            <a:ext cx="4330700" cy="4678366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7059930" y="2824159"/>
            <a:ext cx="4330700" cy="4678366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2353290" y="2824159"/>
            <a:ext cx="4330700" cy="467836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8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8288000" cy="713232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53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885950" y="1676400"/>
            <a:ext cx="3867150" cy="50101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5372100" y="4381500"/>
            <a:ext cx="1790700" cy="2667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93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8288000" cy="60388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362700" y="2933700"/>
            <a:ext cx="5486400" cy="3333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77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14784" y="5562600"/>
            <a:ext cx="3295265" cy="3295644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905884" y="4457700"/>
            <a:ext cx="3295265" cy="3295644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0706484" y="3181350"/>
            <a:ext cx="3295265" cy="3295644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4459334" y="571500"/>
            <a:ext cx="3295265" cy="3295644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993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27813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94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620000" y="190500"/>
            <a:ext cx="9756775" cy="6473536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7620000" y="6877050"/>
            <a:ext cx="3127375" cy="24003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0934700" y="6877050"/>
            <a:ext cx="3127375" cy="24003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14249400" y="6877050"/>
            <a:ext cx="3127375" cy="24003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7670800" y="7886700"/>
            <a:ext cx="3127375" cy="2400300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76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676650" cy="340995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7353300" y="0"/>
            <a:ext cx="3676650" cy="340995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14706600" y="0"/>
            <a:ext cx="3581400" cy="340995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9"/>
          <p:cNvSpPr>
            <a:spLocks noGrp="1"/>
          </p:cNvSpPr>
          <p:nvPr>
            <p:ph type="pic" sz="quarter" idx="16"/>
          </p:nvPr>
        </p:nvSpPr>
        <p:spPr>
          <a:xfrm>
            <a:off x="3676650" y="3409950"/>
            <a:ext cx="3676650" cy="340995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1"/>
          <p:cNvSpPr>
            <a:spLocks noGrp="1"/>
          </p:cNvSpPr>
          <p:nvPr>
            <p:ph type="pic" sz="quarter" idx="17"/>
          </p:nvPr>
        </p:nvSpPr>
        <p:spPr>
          <a:xfrm>
            <a:off x="11029950" y="3409950"/>
            <a:ext cx="3676650" cy="340995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3"/>
          <p:cNvSpPr>
            <a:spLocks noGrp="1"/>
          </p:cNvSpPr>
          <p:nvPr>
            <p:ph type="pic" sz="quarter" idx="18"/>
          </p:nvPr>
        </p:nvSpPr>
        <p:spPr>
          <a:xfrm>
            <a:off x="0" y="6819900"/>
            <a:ext cx="3676650" cy="346710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5"/>
          <p:cNvSpPr>
            <a:spLocks noGrp="1"/>
          </p:cNvSpPr>
          <p:nvPr>
            <p:ph type="pic" sz="quarter" idx="19"/>
          </p:nvPr>
        </p:nvSpPr>
        <p:spPr>
          <a:xfrm>
            <a:off x="7353300" y="6819900"/>
            <a:ext cx="3676650" cy="3467100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Picture Placeholder 27"/>
          <p:cNvSpPr>
            <a:spLocks noGrp="1"/>
          </p:cNvSpPr>
          <p:nvPr>
            <p:ph type="pic" sz="quarter" idx="20"/>
          </p:nvPr>
        </p:nvSpPr>
        <p:spPr>
          <a:xfrm>
            <a:off x="14706600" y="6819900"/>
            <a:ext cx="3581400" cy="3467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471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7000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98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7000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90550" y="2857500"/>
            <a:ext cx="8210550" cy="47053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0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7000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7658100" y="3619500"/>
            <a:ext cx="3048000" cy="4419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87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57900" y="0"/>
            <a:ext cx="6115050" cy="10287000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12172950" y="0"/>
            <a:ext cx="6115050" cy="10287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57900" cy="10287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326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647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14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358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5E218FF-4BA7-4265-ACB0-1BCFECF4FD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368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9"/>
            <a:ext cx="15773400" cy="84296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57300" y="1123950"/>
            <a:ext cx="15773400" cy="6286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1826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9"/>
            <a:ext cx="15773400" cy="84296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57300" y="1123950"/>
            <a:ext cx="15773400" cy="6286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8293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83" y="1616329"/>
            <a:ext cx="15359634" cy="8641955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10042743"/>
            <a:ext cx="18288000" cy="244257"/>
          </a:xfrm>
          <a:prstGeom prst="rect">
            <a:avLst/>
          </a:prstGeom>
          <a:solidFill>
            <a:srgbClr val="1163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05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556" y="3088916"/>
            <a:ext cx="2280888" cy="2123168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572000" y="5212083"/>
            <a:ext cx="9144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d-ID" sz="2400" b="1" dirty="0" smtClean="0"/>
              <a:t>Batam Centre, Jl. Ahmad Yani, Tlk. Tering, Batam Kota, </a:t>
            </a:r>
          </a:p>
          <a:p>
            <a:pPr algn="ctr"/>
            <a:r>
              <a:rPr lang="id-ID" sz="2400" b="1" dirty="0" smtClean="0"/>
              <a:t>Kota Batam, Kepulauan Riau 29461</a:t>
            </a:r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err="1" smtClean="0"/>
              <a:t>Telp</a:t>
            </a:r>
            <a:r>
              <a:rPr lang="en-US" sz="2400" b="1" dirty="0" smtClean="0"/>
              <a:t>.</a:t>
            </a:r>
            <a:r>
              <a:rPr lang="en-US" sz="2400" b="1" baseline="0" dirty="0" smtClean="0"/>
              <a:t> 0778-469856 Ext. 1017</a:t>
            </a:r>
            <a:endParaRPr lang="id-ID" sz="2400" b="1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8288000" cy="244257"/>
          </a:xfrm>
          <a:prstGeom prst="rect">
            <a:avLst/>
          </a:prstGeom>
          <a:solidFill>
            <a:srgbClr val="1163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050" dirty="0"/>
          </a:p>
        </p:txBody>
      </p:sp>
    </p:spTree>
    <p:extLst>
      <p:ext uri="{BB962C8B-B14F-4D97-AF65-F5344CB8AC3E}">
        <p14:creationId xmlns:p14="http://schemas.microsoft.com/office/powerpoint/2010/main" val="961853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6402050" y="9661743"/>
            <a:ext cx="742950" cy="5476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800" rtl="0" eaLnBrk="1" latinLnBrk="0" hangingPunct="1">
              <a:defRPr sz="3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77E653D-B3FC-4C9C-BF8A-50E2DC340816}" type="slidenum">
              <a:rPr lang="en-US" sz="2000" smtClean="0">
                <a:solidFill>
                  <a:schemeClr val="bg1">
                    <a:lumMod val="65000"/>
                  </a:schemeClr>
                </a:solidFill>
              </a:rPr>
              <a:pPr algn="ctr"/>
              <a:t>‹#›</a:t>
            </a:fld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95350" y="9505950"/>
            <a:ext cx="16497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hevron 10">
            <a:hlinkClick r:id="" action="ppaction://hlinkshowjump?jump=nextslide"/>
          </p:cNvPr>
          <p:cNvSpPr/>
          <p:nvPr userDrawn="1"/>
        </p:nvSpPr>
        <p:spPr>
          <a:xfrm>
            <a:off x="17164050" y="9692848"/>
            <a:ext cx="182880" cy="347472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>
            <a:hlinkClick r:id="" action="ppaction://hlinkshowjump?jump=previousslide"/>
          </p:cNvPr>
          <p:cNvSpPr/>
          <p:nvPr userDrawn="1"/>
        </p:nvSpPr>
        <p:spPr>
          <a:xfrm flipH="1">
            <a:off x="16200120" y="9692848"/>
            <a:ext cx="182880" cy="347472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01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89" r:id="rId7"/>
    <p:sldLayoutId id="2147483684" r:id="rId8"/>
    <p:sldLayoutId id="2147483681" r:id="rId9"/>
    <p:sldLayoutId id="2147483678" r:id="rId10"/>
    <p:sldLayoutId id="2147483677" r:id="rId11"/>
    <p:sldLayoutId id="2147483675" r:id="rId12"/>
    <p:sldLayoutId id="2147483674" r:id="rId13"/>
    <p:sldLayoutId id="2147483673" r:id="rId14"/>
    <p:sldLayoutId id="2147483667" r:id="rId15"/>
    <p:sldLayoutId id="2147483690" r:id="rId16"/>
    <p:sldLayoutId id="2147483687" r:id="rId17"/>
    <p:sldLayoutId id="2147483686" r:id="rId18"/>
    <p:sldLayoutId id="2147483683" r:id="rId19"/>
    <p:sldLayoutId id="2147483682" r:id="rId20"/>
    <p:sldLayoutId id="2147483680" r:id="rId21"/>
    <p:sldLayoutId id="2147483679" r:id="rId22"/>
    <p:sldLayoutId id="2147483676" r:id="rId23"/>
    <p:sldLayoutId id="2147483688" r:id="rId24"/>
    <p:sldLayoutId id="2147483685" r:id="rId25"/>
    <p:sldLayoutId id="2147483672" r:id="rId26"/>
    <p:sldLayoutId id="2147483668" r:id="rId27"/>
    <p:sldLayoutId id="2147483669" r:id="rId28"/>
    <p:sldLayoutId id="2147483670" r:id="rId29"/>
    <p:sldLayoutId id="2147483671" r:id="rId30"/>
    <p:sldLayoutId id="2147483691" r:id="rId31"/>
    <p:sldLayoutId id="2147483692" r:id="rId32"/>
    <p:sldLayoutId id="2147483693" r:id="rId3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8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image" Target="../media/image2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corp\HEAD1 cop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Subtitle 2"/>
          <p:cNvSpPr>
            <a:spLocks noGrp="1"/>
          </p:cNvSpPr>
          <p:nvPr>
            <p:ph type="subTitle" idx="1"/>
          </p:nvPr>
        </p:nvSpPr>
        <p:spPr>
          <a:xfrm>
            <a:off x="6076687" y="3166490"/>
            <a:ext cx="11974261" cy="865423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6600" b="1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Rencana</a:t>
            </a:r>
            <a:r>
              <a:rPr lang="en-US" altLang="en-US" sz="66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en-US" sz="6600" b="1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Induk</a:t>
            </a:r>
            <a:r>
              <a:rPr lang="en-US" altLang="en-US" sz="66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en-US" sz="6600" b="1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Pengembangan</a:t>
            </a:r>
            <a:r>
              <a:rPr lang="en-US" altLang="en-US" sz="66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</a:p>
          <a:p>
            <a:pPr algn="ctr" eaLnBrk="1" hangingPunct="1"/>
            <a:r>
              <a:rPr lang="en-US" altLang="en-US" sz="66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2015-2019</a:t>
            </a:r>
            <a:endParaRPr lang="en-US" altLang="en-US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2053" name="Picture 5" descr="D:\corp\POLITEKNIK NEGERI BATAM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3845" y="7508850"/>
            <a:ext cx="4124325" cy="158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3648" y="300028"/>
            <a:ext cx="1257300" cy="6964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673641" y="907819"/>
            <a:ext cx="1731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ISO 9001:2008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859442" y="5707626"/>
            <a:ext cx="10428558" cy="177044"/>
            <a:chOff x="2571750" y="1828800"/>
            <a:chExt cx="13430250" cy="209550"/>
          </a:xfrm>
        </p:grpSpPr>
        <p:sp>
          <p:nvSpPr>
            <p:cNvPr id="10" name="Rectangle 9"/>
            <p:cNvSpPr/>
            <p:nvPr/>
          </p:nvSpPr>
          <p:spPr>
            <a:xfrm>
              <a:off x="2571750" y="1828800"/>
              <a:ext cx="2686050" cy="2095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257800" y="1828800"/>
              <a:ext cx="268605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943850" y="1828800"/>
              <a:ext cx="268605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629900" y="1828800"/>
              <a:ext cx="2686050" cy="2095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3315950" y="1828800"/>
              <a:ext cx="2686050" cy="2095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918145" y="9092381"/>
            <a:ext cx="3715723" cy="34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PERMENDIKNAS NOMOR 26 TAHUN 2010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488449" y="9437980"/>
            <a:ext cx="29060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 smtClean="0">
                <a:solidFill>
                  <a:schemeClr val="bg1"/>
                </a:solidFill>
              </a:rPr>
              <a:t>EDISI TAHUN 2017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77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7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: Program </a:t>
            </a:r>
            <a:r>
              <a:rPr lang="en-US" dirty="0" err="1" smtClean="0"/>
              <a:t>Studi</a:t>
            </a:r>
            <a:endParaRPr lang="en-US" dirty="0"/>
          </a:p>
        </p:txBody>
      </p:sp>
      <p:sp>
        <p:nvSpPr>
          <p:cNvPr id="77" name="Text Placeholder 7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4 </a:t>
            </a:r>
            <a:r>
              <a:rPr lang="en-US" dirty="0" err="1" smtClean="0"/>
              <a:t>Jurusan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14 Program </a:t>
            </a:r>
            <a:r>
              <a:rPr lang="en-US" dirty="0" err="1" smtClean="0"/>
              <a:t>Studi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7300" y="5962641"/>
            <a:ext cx="3511550" cy="1333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59400" y="5962641"/>
            <a:ext cx="3473450" cy="1333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461500" y="5962641"/>
            <a:ext cx="3492500" cy="1333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563600" y="5962641"/>
            <a:ext cx="3467100" cy="1333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285875" y="6476911"/>
            <a:ext cx="34480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AK</a:t>
            </a:r>
          </a:p>
          <a:p>
            <a:pPr algn="ctr"/>
            <a:r>
              <a:rPr lang="en-US" sz="1800" b="1" dirty="0" err="1" smtClean="0"/>
              <a:t>Akreditasi</a:t>
            </a:r>
            <a:r>
              <a:rPr lang="en-US" sz="1800" b="1" dirty="0" smtClean="0"/>
              <a:t> A</a:t>
            </a:r>
          </a:p>
          <a:p>
            <a:pPr algn="ctr"/>
            <a:endParaRPr lang="en-US" sz="1800" b="1" dirty="0" smtClean="0"/>
          </a:p>
          <a:p>
            <a:pPr algn="ctr"/>
            <a:r>
              <a:rPr lang="en-US" sz="1800" dirty="0" smtClean="0"/>
              <a:t>AM</a:t>
            </a:r>
          </a:p>
          <a:p>
            <a:pPr algn="ctr"/>
            <a:r>
              <a:rPr lang="en-US" sz="1800" b="1" dirty="0" err="1" smtClean="0"/>
              <a:t>Akreditasi</a:t>
            </a:r>
            <a:r>
              <a:rPr lang="en-US" sz="1800" b="1" dirty="0" smtClean="0"/>
              <a:t> B</a:t>
            </a:r>
          </a:p>
          <a:p>
            <a:pPr algn="ctr"/>
            <a:endParaRPr lang="en-US" sz="1800" b="1" dirty="0" smtClean="0"/>
          </a:p>
          <a:p>
            <a:pPr algn="ctr"/>
            <a:r>
              <a:rPr lang="en-US" sz="1800" dirty="0" smtClean="0"/>
              <a:t>AB</a:t>
            </a:r>
          </a:p>
          <a:p>
            <a:pPr algn="ctr"/>
            <a:r>
              <a:rPr lang="en-US" sz="1800" b="1" dirty="0" err="1" smtClean="0"/>
              <a:t>Akreditasi</a:t>
            </a:r>
            <a:r>
              <a:rPr lang="en-US" sz="1800" b="1" dirty="0" smtClean="0"/>
              <a:t>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0191" y="6539122"/>
            <a:ext cx="34480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EL</a:t>
            </a:r>
          </a:p>
          <a:p>
            <a:pPr algn="ctr"/>
            <a:r>
              <a:rPr lang="en-US" sz="1800" b="1" dirty="0" err="1" smtClean="0"/>
              <a:t>Akreditasi</a:t>
            </a:r>
            <a:r>
              <a:rPr lang="en-US" sz="1800" b="1" dirty="0" smtClean="0"/>
              <a:t> B</a:t>
            </a:r>
          </a:p>
          <a:p>
            <a:pPr algn="ctr"/>
            <a:r>
              <a:rPr lang="en-US" sz="1800" dirty="0" smtClean="0"/>
              <a:t>EM</a:t>
            </a:r>
          </a:p>
          <a:p>
            <a:pPr algn="ctr"/>
            <a:r>
              <a:rPr lang="en-US" sz="1800" b="1" dirty="0" err="1" smtClean="0"/>
              <a:t>Akreditasi</a:t>
            </a:r>
            <a:r>
              <a:rPr lang="en-US" sz="1800" b="1" dirty="0" smtClean="0"/>
              <a:t> C</a:t>
            </a:r>
          </a:p>
          <a:p>
            <a:pPr algn="ctr"/>
            <a:r>
              <a:rPr lang="en-US" sz="1800" dirty="0" smtClean="0"/>
              <a:t>MK</a:t>
            </a:r>
            <a:endParaRPr lang="en-US" sz="1800" dirty="0"/>
          </a:p>
          <a:p>
            <a:pPr algn="ctr"/>
            <a:r>
              <a:rPr lang="en-US" sz="1800" b="1" dirty="0" err="1"/>
              <a:t>Akreditasi</a:t>
            </a:r>
            <a:r>
              <a:rPr lang="en-US" sz="1800" b="1" dirty="0"/>
              <a:t> C</a:t>
            </a:r>
          </a:p>
          <a:p>
            <a:pPr algn="ctr"/>
            <a:r>
              <a:rPr lang="en-US" sz="1800" dirty="0" smtClean="0"/>
              <a:t>RB</a:t>
            </a:r>
            <a:endParaRPr lang="en-US" sz="1800" dirty="0"/>
          </a:p>
          <a:p>
            <a:pPr algn="ctr"/>
            <a:r>
              <a:rPr lang="en-US" sz="1800" b="1" dirty="0" err="1"/>
              <a:t>Akreditasi</a:t>
            </a:r>
            <a:r>
              <a:rPr lang="en-US" sz="1800" b="1" dirty="0"/>
              <a:t> </a:t>
            </a:r>
            <a:r>
              <a:rPr lang="en-US" sz="1800" b="1" dirty="0" smtClean="0"/>
              <a:t>C</a:t>
            </a:r>
          </a:p>
          <a:p>
            <a:pPr algn="ctr"/>
            <a:r>
              <a:rPr lang="en-US" sz="1800" dirty="0" smtClean="0"/>
              <a:t>IN</a:t>
            </a:r>
          </a:p>
          <a:p>
            <a:pPr algn="ctr"/>
            <a:r>
              <a:rPr lang="en-US" sz="1800" b="1" dirty="0" err="1"/>
              <a:t>Akreditasi</a:t>
            </a:r>
            <a:r>
              <a:rPr lang="en-US" sz="1800" b="1" dirty="0"/>
              <a:t> C</a:t>
            </a:r>
          </a:p>
          <a:p>
            <a:pPr algn="ctr"/>
            <a:endParaRPr lang="en-US" sz="1800" dirty="0"/>
          </a:p>
        </p:txBody>
      </p:sp>
      <p:sp>
        <p:nvSpPr>
          <p:cNvPr id="18" name="TextBox 17"/>
          <p:cNvSpPr txBox="1"/>
          <p:nvPr/>
        </p:nvSpPr>
        <p:spPr>
          <a:xfrm>
            <a:off x="9505950" y="6476911"/>
            <a:ext cx="34480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IF</a:t>
            </a:r>
          </a:p>
          <a:p>
            <a:pPr algn="ctr"/>
            <a:r>
              <a:rPr lang="en-US" sz="2000" b="1" dirty="0" err="1" smtClean="0"/>
              <a:t>Akreditasi</a:t>
            </a:r>
            <a:r>
              <a:rPr lang="en-US" sz="2000" b="1" dirty="0" smtClean="0"/>
              <a:t> B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dirty="0" smtClean="0"/>
              <a:t>GM</a:t>
            </a:r>
          </a:p>
          <a:p>
            <a:pPr algn="ctr"/>
            <a:r>
              <a:rPr lang="en-US" sz="2000" b="1" dirty="0" err="1" smtClean="0"/>
              <a:t>Akreditasi</a:t>
            </a:r>
            <a:r>
              <a:rPr lang="en-US" sz="2000" b="1" dirty="0" smtClean="0"/>
              <a:t> C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dirty="0"/>
              <a:t>MJ</a:t>
            </a:r>
          </a:p>
          <a:p>
            <a:pPr algn="ctr"/>
            <a:r>
              <a:rPr lang="en-US" sz="2000" b="1" dirty="0" err="1"/>
              <a:t>Akreditasi</a:t>
            </a:r>
            <a:r>
              <a:rPr lang="en-US" sz="2000" b="1" dirty="0"/>
              <a:t> C</a:t>
            </a:r>
          </a:p>
          <a:p>
            <a:pPr algn="ctr"/>
            <a:endParaRPr lang="en-US" sz="2000" b="1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3582650" y="6476911"/>
            <a:ext cx="34480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MS</a:t>
            </a:r>
          </a:p>
          <a:p>
            <a:pPr algn="ctr"/>
            <a:r>
              <a:rPr lang="en-US" sz="2000" b="1" dirty="0" err="1" smtClean="0"/>
              <a:t>Akreditasi</a:t>
            </a:r>
            <a:r>
              <a:rPr lang="en-US" sz="2000" b="1" dirty="0" smtClean="0"/>
              <a:t> C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dirty="0" smtClean="0"/>
              <a:t>KP</a:t>
            </a:r>
            <a:endParaRPr lang="en-US" sz="2000" dirty="0"/>
          </a:p>
          <a:p>
            <a:pPr algn="ctr"/>
            <a:r>
              <a:rPr lang="en-US" sz="2000" b="1" dirty="0" err="1"/>
              <a:t>Akreditasi</a:t>
            </a:r>
            <a:r>
              <a:rPr lang="en-US" sz="2000" b="1" dirty="0"/>
              <a:t> C</a:t>
            </a:r>
          </a:p>
          <a:p>
            <a:pPr algn="ctr"/>
            <a:endParaRPr lang="en-US" sz="2000" b="1" dirty="0" smtClean="0"/>
          </a:p>
          <a:p>
            <a:pPr algn="ctr"/>
            <a:r>
              <a:rPr lang="en-US" sz="2000" dirty="0" smtClean="0"/>
              <a:t>PU</a:t>
            </a:r>
            <a:endParaRPr lang="en-US" sz="2000" dirty="0"/>
          </a:p>
          <a:p>
            <a:pPr algn="ctr"/>
            <a:r>
              <a:rPr lang="en-US" sz="2000" b="1" dirty="0" err="1"/>
              <a:t>Akreditasi</a:t>
            </a:r>
            <a:r>
              <a:rPr lang="en-US" sz="2000" b="1" dirty="0"/>
              <a:t> C</a:t>
            </a:r>
          </a:p>
          <a:p>
            <a:pPr algn="ctr"/>
            <a:endParaRPr lang="en-US" sz="2000" b="1" dirty="0" smtClean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5353050" y="6519138"/>
            <a:ext cx="3467100" cy="18990"/>
          </a:xfrm>
          <a:prstGeom prst="line">
            <a:avLst/>
          </a:prstGeom>
          <a:ln w="3175"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9467850" y="6520597"/>
            <a:ext cx="3467100" cy="18990"/>
          </a:xfrm>
          <a:prstGeom prst="line">
            <a:avLst/>
          </a:prstGeom>
          <a:ln w="3175"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3563600" y="6520597"/>
            <a:ext cx="3467100" cy="18990"/>
          </a:xfrm>
          <a:prstGeom prst="line">
            <a:avLst/>
          </a:prstGeom>
          <a:ln w="3175"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301750" y="6519138"/>
            <a:ext cx="3467100" cy="18990"/>
          </a:xfrm>
          <a:prstGeom prst="line">
            <a:avLst/>
          </a:prstGeom>
          <a:ln w="3175"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1255594" y="2115402"/>
            <a:ext cx="3507475" cy="395785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err="1" smtClean="0"/>
              <a:t>Jurusan</a:t>
            </a:r>
            <a:endParaRPr lang="en-US" dirty="0" smtClean="0"/>
          </a:p>
          <a:p>
            <a:pPr algn="ctr"/>
            <a:r>
              <a:rPr lang="en-US" dirty="0" err="1" smtClean="0"/>
              <a:t>Manajemen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endParaRPr lang="en-US" dirty="0" smtClean="0"/>
          </a:p>
          <a:p>
            <a:pPr algn="ctr"/>
            <a:endParaRPr lang="en-US" dirty="0" smtClean="0"/>
          </a:p>
          <a:p>
            <a:r>
              <a:rPr lang="en-US" sz="2400" b="1" dirty="0" err="1" smtClean="0"/>
              <a:t>Prodi</a:t>
            </a:r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en-US" sz="1900" dirty="0" smtClean="0"/>
              <a:t>D3 </a:t>
            </a:r>
            <a:r>
              <a:rPr lang="en-US" sz="1900" dirty="0" err="1" smtClean="0"/>
              <a:t>Akuntansi</a:t>
            </a:r>
            <a:r>
              <a:rPr lang="en-US" sz="1900" dirty="0" smtClean="0"/>
              <a:t> (AK)</a:t>
            </a:r>
          </a:p>
          <a:p>
            <a:pPr>
              <a:buFont typeface="Arial" pitchFamily="34" charset="0"/>
              <a:buChar char="•"/>
            </a:pPr>
            <a:r>
              <a:rPr lang="en-US" sz="1900" dirty="0" smtClean="0"/>
              <a:t>D4 </a:t>
            </a:r>
            <a:r>
              <a:rPr lang="en-US" sz="1900" dirty="0" err="1" smtClean="0"/>
              <a:t>Akuntansi</a:t>
            </a:r>
            <a:r>
              <a:rPr lang="en-US" sz="1900" dirty="0" smtClean="0"/>
              <a:t> </a:t>
            </a:r>
            <a:r>
              <a:rPr lang="en-US" sz="1900" dirty="0" err="1" smtClean="0"/>
              <a:t>Manajerial</a:t>
            </a:r>
            <a:r>
              <a:rPr lang="en-US" sz="1900" dirty="0" smtClean="0"/>
              <a:t> (AM)</a:t>
            </a:r>
          </a:p>
          <a:p>
            <a:pPr>
              <a:buFont typeface="Arial" pitchFamily="34" charset="0"/>
              <a:buChar char="•"/>
            </a:pPr>
            <a:r>
              <a:rPr lang="en-US" sz="1900" dirty="0" smtClean="0"/>
              <a:t>D4 </a:t>
            </a:r>
            <a:r>
              <a:rPr lang="en-US" sz="1900" dirty="0" err="1" smtClean="0"/>
              <a:t>Administrasi</a:t>
            </a:r>
            <a:r>
              <a:rPr lang="en-US" sz="1900" dirty="0" smtClean="0"/>
              <a:t> </a:t>
            </a:r>
            <a:r>
              <a:rPr lang="en-US" sz="1900" dirty="0" err="1" smtClean="0"/>
              <a:t>Bisnis</a:t>
            </a:r>
            <a:r>
              <a:rPr lang="en-US" sz="1900" dirty="0" smtClean="0"/>
              <a:t> </a:t>
            </a:r>
            <a:r>
              <a:rPr lang="en-US" sz="1900" dirty="0" err="1" smtClean="0"/>
              <a:t>Trpn</a:t>
            </a:r>
            <a:r>
              <a:rPr lang="en-US" sz="1900" dirty="0" smtClean="0"/>
              <a:t> (AB)</a:t>
            </a:r>
            <a:endParaRPr lang="en-US" sz="1900" dirty="0"/>
          </a:p>
        </p:txBody>
      </p:sp>
      <p:sp>
        <p:nvSpPr>
          <p:cNvPr id="82" name="Rectangle 81"/>
          <p:cNvSpPr/>
          <p:nvPr/>
        </p:nvSpPr>
        <p:spPr>
          <a:xfrm>
            <a:off x="5352198" y="2131324"/>
            <a:ext cx="3570576" cy="39578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err="1" smtClean="0"/>
              <a:t>Jurusan</a:t>
            </a:r>
            <a:endParaRPr lang="en-US" dirty="0" smtClean="0"/>
          </a:p>
          <a:p>
            <a:pPr algn="ctr"/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Elektro</a:t>
            </a:r>
            <a:endParaRPr lang="en-US" dirty="0" smtClean="0"/>
          </a:p>
          <a:p>
            <a:pPr algn="ctr"/>
            <a:endParaRPr lang="en-US" dirty="0" smtClean="0"/>
          </a:p>
          <a:p>
            <a:r>
              <a:rPr lang="en-US" sz="2400" b="1" dirty="0" err="1" smtClean="0"/>
              <a:t>Prodi</a:t>
            </a:r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en-US" sz="1900" dirty="0" smtClean="0"/>
              <a:t>D3 </a:t>
            </a:r>
            <a:r>
              <a:rPr lang="en-US" sz="1900" dirty="0" err="1" smtClean="0"/>
              <a:t>Teknik</a:t>
            </a:r>
            <a:r>
              <a:rPr lang="en-US" sz="1900" dirty="0" smtClean="0"/>
              <a:t> </a:t>
            </a:r>
            <a:r>
              <a:rPr lang="en-US" sz="1900" dirty="0" err="1" smtClean="0"/>
              <a:t>Elektronika</a:t>
            </a:r>
            <a:r>
              <a:rPr lang="en-US" sz="1900" dirty="0" smtClean="0"/>
              <a:t> (EL)</a:t>
            </a:r>
          </a:p>
          <a:p>
            <a:pPr>
              <a:buFont typeface="Arial" pitchFamily="34" charset="0"/>
              <a:buChar char="•"/>
            </a:pPr>
            <a:r>
              <a:rPr lang="en-US" sz="1900" dirty="0" smtClean="0"/>
              <a:t>D3 </a:t>
            </a:r>
            <a:r>
              <a:rPr lang="en-US" sz="1900" dirty="0" err="1" smtClean="0"/>
              <a:t>Manufaktur</a:t>
            </a:r>
            <a:r>
              <a:rPr lang="en-US" sz="1900" dirty="0" smtClean="0"/>
              <a:t> </a:t>
            </a:r>
            <a:r>
              <a:rPr lang="en-US" sz="1900" dirty="0" err="1" smtClean="0"/>
              <a:t>Elektronika</a:t>
            </a:r>
            <a:r>
              <a:rPr lang="en-US" sz="1900" dirty="0" smtClean="0"/>
              <a:t> (EM)*</a:t>
            </a:r>
          </a:p>
          <a:p>
            <a:pPr>
              <a:buFont typeface="Arial" pitchFamily="34" charset="0"/>
              <a:buChar char="•"/>
            </a:pPr>
            <a:r>
              <a:rPr lang="en-US" sz="1900" dirty="0" smtClean="0"/>
              <a:t>D4 </a:t>
            </a:r>
            <a:r>
              <a:rPr lang="en-US" sz="1900" dirty="0" err="1" smtClean="0"/>
              <a:t>Teknik</a:t>
            </a:r>
            <a:r>
              <a:rPr lang="en-US" sz="1900" dirty="0" smtClean="0"/>
              <a:t> </a:t>
            </a:r>
            <a:r>
              <a:rPr lang="en-US" sz="1900" dirty="0" err="1" smtClean="0"/>
              <a:t>Mekatronika</a:t>
            </a:r>
            <a:r>
              <a:rPr lang="en-US" sz="1900" dirty="0" smtClean="0"/>
              <a:t> (MK)</a:t>
            </a:r>
          </a:p>
          <a:p>
            <a:pPr>
              <a:buFont typeface="Arial" pitchFamily="34" charset="0"/>
              <a:buChar char="•"/>
            </a:pPr>
            <a:r>
              <a:rPr lang="en-US" sz="1900" dirty="0" smtClean="0"/>
              <a:t>D4 </a:t>
            </a:r>
            <a:r>
              <a:rPr lang="en-US" sz="1900" dirty="0" err="1" smtClean="0"/>
              <a:t>Robotika</a:t>
            </a:r>
            <a:r>
              <a:rPr lang="en-US" sz="1900" dirty="0" smtClean="0"/>
              <a:t> (RB)**</a:t>
            </a:r>
          </a:p>
          <a:p>
            <a:pPr>
              <a:buFont typeface="Arial" pitchFamily="34" charset="0"/>
              <a:buChar char="•"/>
            </a:pPr>
            <a:r>
              <a:rPr lang="en-US" sz="1900" dirty="0" smtClean="0"/>
              <a:t>D3 </a:t>
            </a:r>
            <a:r>
              <a:rPr lang="en-US" sz="1900" dirty="0" err="1" smtClean="0"/>
              <a:t>Instrumentasi</a:t>
            </a:r>
            <a:r>
              <a:rPr lang="en-US" sz="1900" dirty="0" smtClean="0"/>
              <a:t> (IN)**</a:t>
            </a:r>
          </a:p>
        </p:txBody>
      </p:sp>
      <p:sp>
        <p:nvSpPr>
          <p:cNvPr id="83" name="Rectangle 82"/>
          <p:cNvSpPr/>
          <p:nvPr/>
        </p:nvSpPr>
        <p:spPr>
          <a:xfrm>
            <a:off x="9457899" y="2117676"/>
            <a:ext cx="3493827" cy="395785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err="1" smtClean="0"/>
              <a:t>Jurusan</a:t>
            </a:r>
            <a:endParaRPr lang="en-US" dirty="0" smtClean="0"/>
          </a:p>
          <a:p>
            <a:pPr algn="ctr"/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Informatika</a:t>
            </a:r>
            <a:endParaRPr lang="en-US" dirty="0" smtClean="0"/>
          </a:p>
          <a:p>
            <a:pPr algn="ctr"/>
            <a:endParaRPr lang="en-US" dirty="0" smtClean="0"/>
          </a:p>
          <a:p>
            <a:r>
              <a:rPr lang="en-US" sz="2400" b="1" dirty="0" err="1" smtClean="0"/>
              <a:t>Prodi</a:t>
            </a:r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en-US" sz="1900" dirty="0" smtClean="0"/>
              <a:t>D3 </a:t>
            </a:r>
            <a:r>
              <a:rPr lang="en-US" sz="1900" dirty="0" err="1" smtClean="0"/>
              <a:t>Teknik</a:t>
            </a:r>
            <a:r>
              <a:rPr lang="en-US" sz="1900" dirty="0" smtClean="0"/>
              <a:t> </a:t>
            </a:r>
            <a:r>
              <a:rPr lang="en-US" sz="1900" dirty="0" err="1" smtClean="0"/>
              <a:t>Informatika</a:t>
            </a:r>
            <a:r>
              <a:rPr lang="en-US" sz="1900" dirty="0" smtClean="0"/>
              <a:t> (IF)</a:t>
            </a:r>
          </a:p>
          <a:p>
            <a:pPr>
              <a:buFont typeface="Arial" pitchFamily="34" charset="0"/>
              <a:buChar char="•"/>
            </a:pPr>
            <a:r>
              <a:rPr lang="en-US" sz="1900" dirty="0"/>
              <a:t>D4 </a:t>
            </a:r>
            <a:r>
              <a:rPr lang="en-US" sz="1900" dirty="0" err="1"/>
              <a:t>Teknik</a:t>
            </a:r>
            <a:r>
              <a:rPr lang="en-US" sz="1900" dirty="0"/>
              <a:t> Multimedia &amp; Jar (MJ)</a:t>
            </a:r>
          </a:p>
          <a:p>
            <a:pPr>
              <a:buFont typeface="Arial" pitchFamily="34" charset="0"/>
              <a:buChar char="•"/>
            </a:pPr>
            <a:r>
              <a:rPr lang="en-US" sz="1900" dirty="0" smtClean="0"/>
              <a:t>D3 </a:t>
            </a:r>
            <a:r>
              <a:rPr lang="en-US" sz="1900" dirty="0" err="1" smtClean="0"/>
              <a:t>Teknik</a:t>
            </a:r>
            <a:r>
              <a:rPr lang="en-US" sz="1900" dirty="0" smtClean="0"/>
              <a:t> </a:t>
            </a:r>
            <a:r>
              <a:rPr lang="en-US" sz="1900" dirty="0" err="1" smtClean="0"/>
              <a:t>Geomatika</a:t>
            </a:r>
            <a:r>
              <a:rPr lang="en-US" sz="1900" dirty="0" smtClean="0"/>
              <a:t> (GM)*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3568149" y="2117677"/>
            <a:ext cx="3450609" cy="395785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err="1" smtClean="0"/>
              <a:t>Jurusan</a:t>
            </a:r>
            <a:endParaRPr lang="en-US" dirty="0" smtClean="0"/>
          </a:p>
          <a:p>
            <a:pPr algn="ctr"/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endParaRPr lang="en-US" dirty="0" smtClean="0"/>
          </a:p>
          <a:p>
            <a:pPr algn="ctr"/>
            <a:endParaRPr lang="en-US" dirty="0" smtClean="0"/>
          </a:p>
          <a:p>
            <a:r>
              <a:rPr lang="en-US" sz="2400" b="1" dirty="0" err="1" smtClean="0"/>
              <a:t>Prodi</a:t>
            </a:r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D3 </a:t>
            </a:r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Mesin</a:t>
            </a:r>
            <a:r>
              <a:rPr lang="en-US" sz="2000" dirty="0" smtClean="0"/>
              <a:t> (MS)</a:t>
            </a:r>
          </a:p>
          <a:p>
            <a:pPr marL="117475" indent="-117475">
              <a:buFont typeface="Arial" pitchFamily="34" charset="0"/>
              <a:buChar char="•"/>
            </a:pPr>
            <a:r>
              <a:rPr lang="en-US" sz="2000" dirty="0" smtClean="0"/>
              <a:t>D3 </a:t>
            </a:r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Perencanaan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Konstruksi</a:t>
            </a:r>
            <a:r>
              <a:rPr lang="en-US" sz="2000" dirty="0" smtClean="0"/>
              <a:t> </a:t>
            </a:r>
            <a:r>
              <a:rPr lang="en-US" sz="2000" dirty="0" err="1" smtClean="0"/>
              <a:t>Kapal</a:t>
            </a:r>
            <a:r>
              <a:rPr lang="en-US" sz="2000" dirty="0" smtClean="0"/>
              <a:t> (KP)*</a:t>
            </a:r>
          </a:p>
          <a:p>
            <a:pPr marL="117475" indent="-117475">
              <a:buFont typeface="Arial" pitchFamily="34" charset="0"/>
              <a:buChar char="•"/>
            </a:pPr>
            <a:r>
              <a:rPr lang="en-US" sz="2000" dirty="0" smtClean="0"/>
              <a:t>D3 </a:t>
            </a:r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Perawatan</a:t>
            </a:r>
            <a:r>
              <a:rPr lang="en-US" sz="2000" dirty="0" smtClean="0"/>
              <a:t> </a:t>
            </a:r>
            <a:r>
              <a:rPr lang="en-US" sz="2000" dirty="0" err="1" smtClean="0"/>
              <a:t>Pesawat</a:t>
            </a:r>
            <a:r>
              <a:rPr lang="en-US" sz="2000" dirty="0" smtClean="0"/>
              <a:t> </a:t>
            </a:r>
            <a:r>
              <a:rPr lang="en-US" sz="2000" dirty="0" err="1" smtClean="0"/>
              <a:t>Udara</a:t>
            </a:r>
            <a:r>
              <a:rPr lang="en-US" sz="2000" dirty="0" smtClean="0"/>
              <a:t> (PP)**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9539456"/>
            <a:ext cx="67451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dirty="0" smtClean="0"/>
              <a:t>*Prodi </a:t>
            </a:r>
            <a:r>
              <a:rPr lang="en-US" sz="1800" i="1" dirty="0" err="1" smtClean="0"/>
              <a:t>Baru</a:t>
            </a:r>
            <a:r>
              <a:rPr lang="en-US" sz="1800" i="1" dirty="0" smtClean="0"/>
              <a:t> yang </a:t>
            </a:r>
            <a:r>
              <a:rPr lang="en-US" sz="1800" i="1" dirty="0" err="1" smtClean="0"/>
              <a:t>mulai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diselenggarakan</a:t>
            </a:r>
            <a:r>
              <a:rPr lang="en-US" sz="1800" i="1" dirty="0" smtClean="0"/>
              <a:t> semester </a:t>
            </a:r>
            <a:r>
              <a:rPr lang="en-US" sz="1800" i="1" dirty="0" err="1" smtClean="0"/>
              <a:t>ganjil</a:t>
            </a:r>
            <a:r>
              <a:rPr lang="en-US" sz="1800" i="1" dirty="0" smtClean="0"/>
              <a:t> TA 2016/2017</a:t>
            </a:r>
          </a:p>
          <a:p>
            <a:r>
              <a:rPr lang="en-US" sz="1800" i="1" dirty="0" smtClean="0"/>
              <a:t>**Prodi </a:t>
            </a:r>
            <a:r>
              <a:rPr lang="en-US" sz="1800" i="1" dirty="0" err="1" smtClean="0"/>
              <a:t>Baru</a:t>
            </a:r>
            <a:r>
              <a:rPr lang="en-US" sz="1800" i="1" dirty="0" smtClean="0"/>
              <a:t> yang </a:t>
            </a:r>
            <a:r>
              <a:rPr lang="en-US" sz="1800" i="1" dirty="0" err="1" smtClean="0"/>
              <a:t>baru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keluar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ijin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penyelenggaraan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Okt</a:t>
            </a:r>
            <a:r>
              <a:rPr lang="en-US" sz="1800" i="1" dirty="0" smtClean="0"/>
              <a:t> 2016</a:t>
            </a:r>
            <a:endParaRPr lang="en-US" sz="1800" i="1" dirty="0"/>
          </a:p>
        </p:txBody>
      </p:sp>
      <p:pic>
        <p:nvPicPr>
          <p:cNvPr id="24" name="Picture 5" descr="D:\corp\POLITEKNIK NEGERI BATAM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4332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5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: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 smtClean="0"/>
              <a:t>Mahasiswa</a:t>
            </a:r>
            <a:endParaRPr lang="en-US" dirty="0"/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 smtClean="0"/>
              <a:t>Lulusan</a:t>
            </a:r>
            <a:r>
              <a:rPr lang="en-US" dirty="0" smtClean="0"/>
              <a:t>,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Studi</a:t>
            </a:r>
            <a:r>
              <a:rPr lang="en-US" dirty="0" smtClean="0"/>
              <a:t>, </a:t>
            </a:r>
            <a:r>
              <a:rPr lang="en-US" dirty="0" err="1" smtClean="0"/>
              <a:t>Seleksi</a:t>
            </a:r>
            <a:r>
              <a:rPr lang="en-US" dirty="0" smtClean="0"/>
              <a:t>, </a:t>
            </a:r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057900" y="2857500"/>
            <a:ext cx="10763250" cy="152400"/>
            <a:chOff x="6057900" y="3257550"/>
            <a:chExt cx="10763250" cy="152400"/>
          </a:xfrm>
        </p:grpSpPr>
        <p:grpSp>
          <p:nvGrpSpPr>
            <p:cNvPr id="5" name="Group 4"/>
            <p:cNvGrpSpPr/>
            <p:nvPr/>
          </p:nvGrpSpPr>
          <p:grpSpPr>
            <a:xfrm>
              <a:off x="6113780" y="3339782"/>
              <a:ext cx="10607040" cy="18288"/>
              <a:chOff x="6113780" y="3339782"/>
              <a:chExt cx="10607040" cy="18288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6113780" y="3339782"/>
                <a:ext cx="1198880" cy="18288"/>
              </a:xfrm>
              <a:custGeom>
                <a:avLst/>
                <a:gdLst>
                  <a:gd name="connsiteX0" fmla="*/ 0 w 1198880"/>
                  <a:gd name="connsiteY0" fmla="*/ 0 h 9144"/>
                  <a:gd name="connsiteX1" fmla="*/ 1198880 w 1198880"/>
                  <a:gd name="connsiteY1" fmla="*/ 0 h 9144"/>
                  <a:gd name="connsiteX2" fmla="*/ 1198880 w 1198880"/>
                  <a:gd name="connsiteY2" fmla="*/ 9144 h 9144"/>
                  <a:gd name="connsiteX3" fmla="*/ 0 w 1198880"/>
                  <a:gd name="connsiteY3" fmla="*/ 9144 h 9144"/>
                  <a:gd name="connsiteX4" fmla="*/ 0 w 1198880"/>
                  <a:gd name="connsiteY4" fmla="*/ 0 h 9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8880" h="9144">
                    <a:moveTo>
                      <a:pt x="0" y="0"/>
                    </a:moveTo>
                    <a:lnTo>
                      <a:pt x="1198880" y="0"/>
                    </a:lnTo>
                    <a:lnTo>
                      <a:pt x="1198880" y="9144"/>
                    </a:lnTo>
                    <a:lnTo>
                      <a:pt x="0" y="9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7893686" y="3339782"/>
                <a:ext cx="1956646" cy="18288"/>
              </a:xfrm>
              <a:custGeom>
                <a:avLst/>
                <a:gdLst>
                  <a:gd name="connsiteX0" fmla="*/ 0 w 1956646"/>
                  <a:gd name="connsiteY0" fmla="*/ 0 h 9144"/>
                  <a:gd name="connsiteX1" fmla="*/ 1956646 w 1956646"/>
                  <a:gd name="connsiteY1" fmla="*/ 0 h 9144"/>
                  <a:gd name="connsiteX2" fmla="*/ 1956646 w 1956646"/>
                  <a:gd name="connsiteY2" fmla="*/ 9144 h 9144"/>
                  <a:gd name="connsiteX3" fmla="*/ 0 w 1956646"/>
                  <a:gd name="connsiteY3" fmla="*/ 9144 h 9144"/>
                  <a:gd name="connsiteX4" fmla="*/ 0 w 1956646"/>
                  <a:gd name="connsiteY4" fmla="*/ 0 h 9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56646" h="9144">
                    <a:moveTo>
                      <a:pt x="0" y="0"/>
                    </a:moveTo>
                    <a:lnTo>
                      <a:pt x="1956646" y="0"/>
                    </a:lnTo>
                    <a:lnTo>
                      <a:pt x="1956646" y="9144"/>
                    </a:lnTo>
                    <a:lnTo>
                      <a:pt x="0" y="9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10431358" y="3339782"/>
                <a:ext cx="1956646" cy="18288"/>
              </a:xfrm>
              <a:custGeom>
                <a:avLst/>
                <a:gdLst>
                  <a:gd name="connsiteX0" fmla="*/ 0 w 1956646"/>
                  <a:gd name="connsiteY0" fmla="*/ 0 h 9144"/>
                  <a:gd name="connsiteX1" fmla="*/ 1956646 w 1956646"/>
                  <a:gd name="connsiteY1" fmla="*/ 0 h 9144"/>
                  <a:gd name="connsiteX2" fmla="*/ 1956646 w 1956646"/>
                  <a:gd name="connsiteY2" fmla="*/ 9144 h 9144"/>
                  <a:gd name="connsiteX3" fmla="*/ 0 w 1956646"/>
                  <a:gd name="connsiteY3" fmla="*/ 9144 h 9144"/>
                  <a:gd name="connsiteX4" fmla="*/ 0 w 1956646"/>
                  <a:gd name="connsiteY4" fmla="*/ 0 h 9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56646" h="9144">
                    <a:moveTo>
                      <a:pt x="0" y="0"/>
                    </a:moveTo>
                    <a:lnTo>
                      <a:pt x="1956646" y="0"/>
                    </a:lnTo>
                    <a:lnTo>
                      <a:pt x="1956646" y="9144"/>
                    </a:lnTo>
                    <a:lnTo>
                      <a:pt x="0" y="9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12969030" y="3339782"/>
                <a:ext cx="1956645" cy="18288"/>
              </a:xfrm>
              <a:custGeom>
                <a:avLst/>
                <a:gdLst>
                  <a:gd name="connsiteX0" fmla="*/ 0 w 1956645"/>
                  <a:gd name="connsiteY0" fmla="*/ 0 h 9144"/>
                  <a:gd name="connsiteX1" fmla="*/ 1956645 w 1956645"/>
                  <a:gd name="connsiteY1" fmla="*/ 0 h 9144"/>
                  <a:gd name="connsiteX2" fmla="*/ 1956645 w 1956645"/>
                  <a:gd name="connsiteY2" fmla="*/ 9144 h 9144"/>
                  <a:gd name="connsiteX3" fmla="*/ 0 w 1956645"/>
                  <a:gd name="connsiteY3" fmla="*/ 9144 h 9144"/>
                  <a:gd name="connsiteX4" fmla="*/ 0 w 1956645"/>
                  <a:gd name="connsiteY4" fmla="*/ 0 h 9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56645" h="9144">
                    <a:moveTo>
                      <a:pt x="0" y="0"/>
                    </a:moveTo>
                    <a:lnTo>
                      <a:pt x="1956645" y="0"/>
                    </a:lnTo>
                    <a:lnTo>
                      <a:pt x="1956645" y="9144"/>
                    </a:lnTo>
                    <a:lnTo>
                      <a:pt x="0" y="9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15506701" y="3339782"/>
                <a:ext cx="1214119" cy="18288"/>
              </a:xfrm>
              <a:custGeom>
                <a:avLst/>
                <a:gdLst>
                  <a:gd name="connsiteX0" fmla="*/ 0 w 1214119"/>
                  <a:gd name="connsiteY0" fmla="*/ 0 h 9144"/>
                  <a:gd name="connsiteX1" fmla="*/ 1214119 w 1214119"/>
                  <a:gd name="connsiteY1" fmla="*/ 0 h 9144"/>
                  <a:gd name="connsiteX2" fmla="*/ 1214119 w 1214119"/>
                  <a:gd name="connsiteY2" fmla="*/ 9144 h 9144"/>
                  <a:gd name="connsiteX3" fmla="*/ 0 w 1214119"/>
                  <a:gd name="connsiteY3" fmla="*/ 9144 h 9144"/>
                  <a:gd name="connsiteX4" fmla="*/ 0 w 1214119"/>
                  <a:gd name="connsiteY4" fmla="*/ 0 h 9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4119" h="9144">
                    <a:moveTo>
                      <a:pt x="0" y="0"/>
                    </a:moveTo>
                    <a:lnTo>
                      <a:pt x="1214119" y="0"/>
                    </a:lnTo>
                    <a:lnTo>
                      <a:pt x="1214119" y="9144"/>
                    </a:lnTo>
                    <a:lnTo>
                      <a:pt x="0" y="9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Oval 5"/>
            <p:cNvSpPr/>
            <p:nvPr/>
          </p:nvSpPr>
          <p:spPr>
            <a:xfrm>
              <a:off x="6057900" y="3257550"/>
              <a:ext cx="152400" cy="152400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16668750" y="3257550"/>
              <a:ext cx="152400" cy="152400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419850" y="2133600"/>
            <a:ext cx="232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2000-2015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8991600" y="2133600"/>
            <a:ext cx="232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2000-2015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25250" y="2133600"/>
            <a:ext cx="232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2015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039850" y="2133600"/>
            <a:ext cx="232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2000-Present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6534150" y="3333690"/>
            <a:ext cx="2095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Lulusan</a:t>
            </a:r>
            <a:r>
              <a:rPr lang="en-US" sz="2000" b="1" dirty="0" smtClean="0"/>
              <a:t> (2.771)</a:t>
            </a:r>
          </a:p>
          <a:p>
            <a:pPr algn="ctr"/>
            <a:r>
              <a:rPr lang="en-US" sz="2000" dirty="0" smtClean="0"/>
              <a:t>RS 1.968</a:t>
            </a:r>
          </a:p>
          <a:p>
            <a:pPr algn="ctr"/>
            <a:r>
              <a:rPr lang="en-US" sz="2000" dirty="0" smtClean="0"/>
              <a:t>RM 803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9105900" y="3371790"/>
            <a:ext cx="2095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Masa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Studi</a:t>
            </a:r>
            <a:endParaRPr lang="en-US" sz="2000" b="1" dirty="0" smtClean="0"/>
          </a:p>
          <a:p>
            <a:pPr algn="ctr"/>
            <a:r>
              <a:rPr lang="en-US" sz="2000" dirty="0" smtClean="0"/>
              <a:t>RS 2,75-3,20 </a:t>
            </a:r>
            <a:r>
              <a:rPr lang="en-US" sz="2000" dirty="0" err="1" smtClean="0"/>
              <a:t>thn</a:t>
            </a:r>
            <a:endParaRPr lang="en-US" sz="2000" dirty="0" smtClean="0"/>
          </a:p>
          <a:p>
            <a:pPr algn="ctr"/>
            <a:r>
              <a:rPr lang="en-US" sz="2000" dirty="0" smtClean="0"/>
              <a:t>RM 1,31-3,34 </a:t>
            </a:r>
            <a:r>
              <a:rPr lang="en-US" sz="2000" dirty="0" err="1" smtClean="0"/>
              <a:t>thn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11639550" y="3409890"/>
            <a:ext cx="2095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Seleksi</a:t>
            </a:r>
            <a:endParaRPr lang="en-US" sz="2000" b="1" dirty="0" smtClean="0"/>
          </a:p>
          <a:p>
            <a:pPr algn="ctr"/>
            <a:r>
              <a:rPr lang="en-US" sz="2000" dirty="0" smtClean="0"/>
              <a:t>RS 1:7</a:t>
            </a:r>
          </a:p>
          <a:p>
            <a:pPr algn="ctr"/>
            <a:r>
              <a:rPr lang="en-US" sz="2000" dirty="0" smtClean="0"/>
              <a:t>RM 1:5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3785654" y="3447990"/>
            <a:ext cx="29055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Mahasiswa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Aktif</a:t>
            </a:r>
            <a:r>
              <a:rPr lang="en-US" sz="2000" b="1" dirty="0" smtClean="0"/>
              <a:t> (3.154)</a:t>
            </a:r>
          </a:p>
          <a:p>
            <a:pPr algn="ctr"/>
            <a:r>
              <a:rPr lang="en-US" sz="2000" dirty="0" smtClean="0"/>
              <a:t>RS 1.707</a:t>
            </a:r>
          </a:p>
          <a:p>
            <a:pPr algn="ctr"/>
            <a:r>
              <a:rPr lang="en-US" sz="2000" dirty="0" smtClean="0"/>
              <a:t>RM 1.447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6032500" y="4705350"/>
            <a:ext cx="43243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Jenis</a:t>
            </a:r>
            <a:r>
              <a:rPr lang="en-US" b="1" dirty="0" smtClean="0"/>
              <a:t> </a:t>
            </a:r>
            <a:r>
              <a:rPr lang="en-US" b="1" dirty="0" err="1" smtClean="0"/>
              <a:t>Kelas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32500" y="5251281"/>
            <a:ext cx="4114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Polibatam</a:t>
            </a:r>
            <a:r>
              <a:rPr lang="en-US" sz="2400" dirty="0" smtClean="0"/>
              <a:t> </a:t>
            </a:r>
            <a:r>
              <a:rPr lang="en-US" sz="2400" dirty="0" err="1" smtClean="0"/>
              <a:t>menyelenggarakan</a:t>
            </a:r>
            <a:r>
              <a:rPr lang="en-US" sz="2400" dirty="0" smtClean="0"/>
              <a:t> </a:t>
            </a:r>
            <a:r>
              <a:rPr lang="en-US" sz="2400" dirty="0" err="1" smtClean="0"/>
              <a:t>kelas</a:t>
            </a:r>
            <a:r>
              <a:rPr lang="en-US" sz="2400" dirty="0" smtClean="0"/>
              <a:t> </a:t>
            </a:r>
            <a:r>
              <a:rPr lang="en-US" sz="2400" dirty="0" err="1" smtClean="0"/>
              <a:t>reguler</a:t>
            </a:r>
            <a:r>
              <a:rPr lang="en-US" sz="2400" dirty="0" smtClean="0"/>
              <a:t> </a:t>
            </a:r>
            <a:r>
              <a:rPr lang="en-US" sz="2400" dirty="0" err="1" smtClean="0"/>
              <a:t>siang</a:t>
            </a:r>
            <a:r>
              <a:rPr lang="en-US" sz="2400" dirty="0" smtClean="0"/>
              <a:t> (RS)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reguler</a:t>
            </a:r>
            <a:r>
              <a:rPr lang="en-US" sz="2400" dirty="0" smtClean="0"/>
              <a:t> </a:t>
            </a:r>
            <a:r>
              <a:rPr lang="en-US" sz="2400" dirty="0" err="1" smtClean="0"/>
              <a:t>malam</a:t>
            </a:r>
            <a:r>
              <a:rPr lang="en-US" sz="2400" dirty="0" smtClean="0"/>
              <a:t> (RM)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Selain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, </a:t>
            </a:r>
            <a:r>
              <a:rPr lang="en-US" sz="2400" dirty="0" err="1" smtClean="0"/>
              <a:t>terselenggara</a:t>
            </a:r>
            <a:r>
              <a:rPr lang="en-US" sz="2400" dirty="0" smtClean="0"/>
              <a:t> program </a:t>
            </a:r>
            <a:r>
              <a:rPr lang="en-US" sz="2400" dirty="0" err="1" smtClean="0"/>
              <a:t>lanjut</a:t>
            </a:r>
            <a:r>
              <a:rPr lang="en-US" sz="2400" dirty="0" smtClean="0"/>
              <a:t> </a:t>
            </a:r>
            <a:r>
              <a:rPr lang="en-US" sz="2400" dirty="0" err="1" smtClean="0"/>
              <a:t>jenjang</a:t>
            </a:r>
            <a:r>
              <a:rPr lang="en-US" sz="2400" dirty="0" smtClean="0"/>
              <a:t> D3 </a:t>
            </a:r>
            <a:r>
              <a:rPr lang="en-US" sz="2400" dirty="0" err="1" smtClean="0"/>
              <a:t>ke</a:t>
            </a:r>
            <a:r>
              <a:rPr lang="en-US" sz="2400" dirty="0" smtClean="0"/>
              <a:t> D4 </a:t>
            </a:r>
            <a:r>
              <a:rPr lang="en-US" sz="2400" dirty="0" err="1" smtClean="0"/>
              <a:t>dan</a:t>
            </a:r>
            <a:r>
              <a:rPr lang="en-US" sz="2400" dirty="0" smtClean="0"/>
              <a:t> program </a:t>
            </a:r>
            <a:r>
              <a:rPr lang="en-US" sz="2400" dirty="0" err="1" smtClean="0"/>
              <a:t>rekognisi</a:t>
            </a:r>
            <a:r>
              <a:rPr lang="en-US" sz="2400" dirty="0" smtClean="0"/>
              <a:t> </a:t>
            </a:r>
            <a:r>
              <a:rPr lang="en-US" sz="2400" dirty="0" err="1" smtClean="0"/>
              <a:t>pembelajaran</a:t>
            </a:r>
            <a:r>
              <a:rPr lang="en-US" sz="2400" dirty="0" smtClean="0"/>
              <a:t> </a:t>
            </a:r>
            <a:r>
              <a:rPr lang="en-US" sz="2400" dirty="0" err="1" smtClean="0"/>
              <a:t>lampau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23" name="Chart 22"/>
          <p:cNvGraphicFramePr/>
          <p:nvPr>
            <p:extLst/>
          </p:nvPr>
        </p:nvGraphicFramePr>
        <p:xfrm>
          <a:off x="10480675" y="5656410"/>
          <a:ext cx="5991225" cy="334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Rectangle 23"/>
          <p:cNvSpPr/>
          <p:nvPr/>
        </p:nvSpPr>
        <p:spPr>
          <a:xfrm>
            <a:off x="1257303" y="7747337"/>
            <a:ext cx="3790947" cy="9645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0699749" y="4814534"/>
            <a:ext cx="44219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SEBARAN MAHASISWA AKTIF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10223500" y="4800600"/>
            <a:ext cx="0" cy="430530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 rot="16200000">
            <a:off x="16586201" y="5753167"/>
            <a:ext cx="495299" cy="858252"/>
          </a:xfrm>
          <a:custGeom>
            <a:avLst/>
            <a:gdLst>
              <a:gd name="connsiteX0" fmla="*/ 495299 w 495299"/>
              <a:gd name="connsiteY0" fmla="*/ 115302 h 858252"/>
              <a:gd name="connsiteX1" fmla="*/ 495299 w 495299"/>
              <a:gd name="connsiteY1" fmla="*/ 858252 h 858252"/>
              <a:gd name="connsiteX2" fmla="*/ 0 w 495299"/>
              <a:gd name="connsiteY2" fmla="*/ 858252 h 858252"/>
              <a:gd name="connsiteX3" fmla="*/ 0 w 495299"/>
              <a:gd name="connsiteY3" fmla="*/ 115302 h 858252"/>
              <a:gd name="connsiteX4" fmla="*/ 142215 w 495299"/>
              <a:gd name="connsiteY4" fmla="*/ 115302 h 858252"/>
              <a:gd name="connsiteX5" fmla="*/ 247650 w 495299"/>
              <a:gd name="connsiteY5" fmla="*/ 0 h 858252"/>
              <a:gd name="connsiteX6" fmla="*/ 353086 w 495299"/>
              <a:gd name="connsiteY6" fmla="*/ 115302 h 85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299" h="858252">
                <a:moveTo>
                  <a:pt x="495299" y="115302"/>
                </a:moveTo>
                <a:lnTo>
                  <a:pt x="495299" y="858252"/>
                </a:lnTo>
                <a:lnTo>
                  <a:pt x="0" y="858252"/>
                </a:lnTo>
                <a:lnTo>
                  <a:pt x="0" y="115302"/>
                </a:lnTo>
                <a:lnTo>
                  <a:pt x="142215" y="115302"/>
                </a:lnTo>
                <a:lnTo>
                  <a:pt x="247650" y="0"/>
                </a:lnTo>
                <a:lnTo>
                  <a:pt x="353086" y="11530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579181" y="5985595"/>
            <a:ext cx="644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35%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 rot="16200000">
            <a:off x="16594222" y="6519177"/>
            <a:ext cx="495299" cy="858252"/>
          </a:xfrm>
          <a:custGeom>
            <a:avLst/>
            <a:gdLst>
              <a:gd name="connsiteX0" fmla="*/ 495299 w 495299"/>
              <a:gd name="connsiteY0" fmla="*/ 115302 h 858252"/>
              <a:gd name="connsiteX1" fmla="*/ 495299 w 495299"/>
              <a:gd name="connsiteY1" fmla="*/ 858252 h 858252"/>
              <a:gd name="connsiteX2" fmla="*/ 0 w 495299"/>
              <a:gd name="connsiteY2" fmla="*/ 858252 h 858252"/>
              <a:gd name="connsiteX3" fmla="*/ 0 w 495299"/>
              <a:gd name="connsiteY3" fmla="*/ 115302 h 858252"/>
              <a:gd name="connsiteX4" fmla="*/ 142215 w 495299"/>
              <a:gd name="connsiteY4" fmla="*/ 115302 h 858252"/>
              <a:gd name="connsiteX5" fmla="*/ 247650 w 495299"/>
              <a:gd name="connsiteY5" fmla="*/ 0 h 858252"/>
              <a:gd name="connsiteX6" fmla="*/ 353086 w 495299"/>
              <a:gd name="connsiteY6" fmla="*/ 115302 h 85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299" h="858252">
                <a:moveTo>
                  <a:pt x="495299" y="115302"/>
                </a:moveTo>
                <a:lnTo>
                  <a:pt x="495299" y="858252"/>
                </a:lnTo>
                <a:lnTo>
                  <a:pt x="0" y="858252"/>
                </a:lnTo>
                <a:lnTo>
                  <a:pt x="0" y="115302"/>
                </a:lnTo>
                <a:lnTo>
                  <a:pt x="142215" y="115302"/>
                </a:lnTo>
                <a:lnTo>
                  <a:pt x="247650" y="0"/>
                </a:lnTo>
                <a:lnTo>
                  <a:pt x="353086" y="11530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6587202" y="6751605"/>
            <a:ext cx="644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20%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3" name="Freeform 32"/>
          <p:cNvSpPr/>
          <p:nvPr/>
        </p:nvSpPr>
        <p:spPr>
          <a:xfrm rot="16200000">
            <a:off x="16590211" y="7285187"/>
            <a:ext cx="495299" cy="858252"/>
          </a:xfrm>
          <a:custGeom>
            <a:avLst/>
            <a:gdLst>
              <a:gd name="connsiteX0" fmla="*/ 495299 w 495299"/>
              <a:gd name="connsiteY0" fmla="*/ 115302 h 858252"/>
              <a:gd name="connsiteX1" fmla="*/ 495299 w 495299"/>
              <a:gd name="connsiteY1" fmla="*/ 858252 h 858252"/>
              <a:gd name="connsiteX2" fmla="*/ 0 w 495299"/>
              <a:gd name="connsiteY2" fmla="*/ 858252 h 858252"/>
              <a:gd name="connsiteX3" fmla="*/ 0 w 495299"/>
              <a:gd name="connsiteY3" fmla="*/ 115302 h 858252"/>
              <a:gd name="connsiteX4" fmla="*/ 142215 w 495299"/>
              <a:gd name="connsiteY4" fmla="*/ 115302 h 858252"/>
              <a:gd name="connsiteX5" fmla="*/ 247650 w 495299"/>
              <a:gd name="connsiteY5" fmla="*/ 0 h 858252"/>
              <a:gd name="connsiteX6" fmla="*/ 353086 w 495299"/>
              <a:gd name="connsiteY6" fmla="*/ 115302 h 85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299" h="858252">
                <a:moveTo>
                  <a:pt x="495299" y="115302"/>
                </a:moveTo>
                <a:lnTo>
                  <a:pt x="495299" y="858252"/>
                </a:lnTo>
                <a:lnTo>
                  <a:pt x="0" y="858252"/>
                </a:lnTo>
                <a:lnTo>
                  <a:pt x="0" y="115302"/>
                </a:lnTo>
                <a:lnTo>
                  <a:pt x="142215" y="115302"/>
                </a:lnTo>
                <a:lnTo>
                  <a:pt x="247650" y="0"/>
                </a:lnTo>
                <a:lnTo>
                  <a:pt x="353086" y="11530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6583191" y="7517615"/>
            <a:ext cx="644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33%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5" name="Freeform 34"/>
          <p:cNvSpPr/>
          <p:nvPr/>
        </p:nvSpPr>
        <p:spPr>
          <a:xfrm rot="16200000">
            <a:off x="16586200" y="8039166"/>
            <a:ext cx="495299" cy="858252"/>
          </a:xfrm>
          <a:custGeom>
            <a:avLst/>
            <a:gdLst>
              <a:gd name="connsiteX0" fmla="*/ 495299 w 495299"/>
              <a:gd name="connsiteY0" fmla="*/ 115302 h 858252"/>
              <a:gd name="connsiteX1" fmla="*/ 495299 w 495299"/>
              <a:gd name="connsiteY1" fmla="*/ 858252 h 858252"/>
              <a:gd name="connsiteX2" fmla="*/ 0 w 495299"/>
              <a:gd name="connsiteY2" fmla="*/ 858252 h 858252"/>
              <a:gd name="connsiteX3" fmla="*/ 0 w 495299"/>
              <a:gd name="connsiteY3" fmla="*/ 115302 h 858252"/>
              <a:gd name="connsiteX4" fmla="*/ 142215 w 495299"/>
              <a:gd name="connsiteY4" fmla="*/ 115302 h 858252"/>
              <a:gd name="connsiteX5" fmla="*/ 247650 w 495299"/>
              <a:gd name="connsiteY5" fmla="*/ 0 h 858252"/>
              <a:gd name="connsiteX6" fmla="*/ 353086 w 495299"/>
              <a:gd name="connsiteY6" fmla="*/ 115302 h 85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299" h="858252">
                <a:moveTo>
                  <a:pt x="495299" y="115302"/>
                </a:moveTo>
                <a:lnTo>
                  <a:pt x="495299" y="858252"/>
                </a:lnTo>
                <a:lnTo>
                  <a:pt x="0" y="858252"/>
                </a:lnTo>
                <a:lnTo>
                  <a:pt x="0" y="115302"/>
                </a:lnTo>
                <a:lnTo>
                  <a:pt x="142215" y="115302"/>
                </a:lnTo>
                <a:lnTo>
                  <a:pt x="247650" y="0"/>
                </a:lnTo>
                <a:lnTo>
                  <a:pt x="353086" y="11530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6579180" y="8271594"/>
            <a:ext cx="644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12%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551159" y="5599261"/>
            <a:ext cx="5062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Manajemen</a:t>
            </a:r>
            <a:r>
              <a:rPr lang="en-US" sz="2000" dirty="0" smtClean="0"/>
              <a:t> </a:t>
            </a:r>
            <a:r>
              <a:rPr lang="en-US" sz="2000" dirty="0" err="1" smtClean="0"/>
              <a:t>Bisnis</a:t>
            </a:r>
            <a:r>
              <a:rPr lang="en-US" sz="2000" dirty="0" smtClean="0"/>
              <a:t>: RS 663; RM 5532 = 1.230</a:t>
            </a:r>
            <a:endParaRPr lang="en-US" sz="2000" dirty="0"/>
          </a:p>
        </p:txBody>
      </p:sp>
      <p:sp>
        <p:nvSpPr>
          <p:cNvPr id="38" name="TextBox 37"/>
          <p:cNvSpPr txBox="1"/>
          <p:nvPr/>
        </p:nvSpPr>
        <p:spPr>
          <a:xfrm>
            <a:off x="10534081" y="6355847"/>
            <a:ext cx="4638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Elektro</a:t>
            </a:r>
            <a:r>
              <a:rPr lang="en-US" sz="2000" dirty="0" smtClean="0"/>
              <a:t>: RS 390; RM 298 = 688</a:t>
            </a:r>
            <a:endParaRPr lang="en-US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10551160" y="7135749"/>
            <a:ext cx="4860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Informatika</a:t>
            </a:r>
            <a:r>
              <a:rPr lang="en-US" sz="2000" dirty="0" smtClean="0"/>
              <a:t>: RS 649; RM 486 = 1135</a:t>
            </a:r>
          </a:p>
          <a:p>
            <a:endParaRPr lang="en-US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10551160" y="7913141"/>
            <a:ext cx="4884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Mesin</a:t>
            </a:r>
            <a:r>
              <a:rPr lang="en-US" sz="2000" dirty="0" smtClean="0"/>
              <a:t>: RS 239; RM 168 = 407</a:t>
            </a:r>
          </a:p>
          <a:p>
            <a:endParaRPr lang="en-US" sz="20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9956023" y="2751065"/>
            <a:ext cx="377825" cy="324385"/>
            <a:chOff x="6810375" y="2373313"/>
            <a:chExt cx="1762125" cy="1512888"/>
          </a:xfrm>
          <a:solidFill>
            <a:schemeClr val="accent2"/>
          </a:solidFill>
        </p:grpSpPr>
        <p:sp>
          <p:nvSpPr>
            <p:cNvPr id="42" name="Freeform 15"/>
            <p:cNvSpPr>
              <a:spLocks noEditPoints="1"/>
            </p:cNvSpPr>
            <p:nvPr/>
          </p:nvSpPr>
          <p:spPr bwMode="auto">
            <a:xfrm>
              <a:off x="6810375" y="3257551"/>
              <a:ext cx="1762125" cy="628650"/>
            </a:xfrm>
            <a:custGeom>
              <a:avLst/>
              <a:gdLst>
                <a:gd name="T0" fmla="*/ 292 w 467"/>
                <a:gd name="T1" fmla="*/ 41 h 166"/>
                <a:gd name="T2" fmla="*/ 287 w 467"/>
                <a:gd name="T3" fmla="*/ 53 h 166"/>
                <a:gd name="T4" fmla="*/ 275 w 467"/>
                <a:gd name="T5" fmla="*/ 58 h 166"/>
                <a:gd name="T6" fmla="*/ 192 w 467"/>
                <a:gd name="T7" fmla="*/ 58 h 166"/>
                <a:gd name="T8" fmla="*/ 180 w 467"/>
                <a:gd name="T9" fmla="*/ 53 h 166"/>
                <a:gd name="T10" fmla="*/ 175 w 467"/>
                <a:gd name="T11" fmla="*/ 41 h 166"/>
                <a:gd name="T12" fmla="*/ 175 w 467"/>
                <a:gd name="T13" fmla="*/ 0 h 166"/>
                <a:gd name="T14" fmla="*/ 0 w 467"/>
                <a:gd name="T15" fmla="*/ 0 h 166"/>
                <a:gd name="T16" fmla="*/ 0 w 467"/>
                <a:gd name="T17" fmla="*/ 125 h 166"/>
                <a:gd name="T18" fmla="*/ 12 w 467"/>
                <a:gd name="T19" fmla="*/ 154 h 166"/>
                <a:gd name="T20" fmla="*/ 42 w 467"/>
                <a:gd name="T21" fmla="*/ 166 h 166"/>
                <a:gd name="T22" fmla="*/ 425 w 467"/>
                <a:gd name="T23" fmla="*/ 166 h 166"/>
                <a:gd name="T24" fmla="*/ 455 w 467"/>
                <a:gd name="T25" fmla="*/ 154 h 166"/>
                <a:gd name="T26" fmla="*/ 467 w 467"/>
                <a:gd name="T27" fmla="*/ 125 h 166"/>
                <a:gd name="T28" fmla="*/ 467 w 467"/>
                <a:gd name="T29" fmla="*/ 0 h 166"/>
                <a:gd name="T30" fmla="*/ 292 w 467"/>
                <a:gd name="T31" fmla="*/ 0 h 166"/>
                <a:gd name="T32" fmla="*/ 292 w 467"/>
                <a:gd name="T33" fmla="*/ 41 h 166"/>
                <a:gd name="T34" fmla="*/ 292 w 467"/>
                <a:gd name="T35" fmla="*/ 41 h 166"/>
                <a:gd name="T36" fmla="*/ 292 w 467"/>
                <a:gd name="T37" fmla="*/ 4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67" h="166">
                  <a:moveTo>
                    <a:pt x="292" y="41"/>
                  </a:moveTo>
                  <a:cubicBezTo>
                    <a:pt x="292" y="46"/>
                    <a:pt x="290" y="50"/>
                    <a:pt x="287" y="53"/>
                  </a:cubicBezTo>
                  <a:cubicBezTo>
                    <a:pt x="284" y="56"/>
                    <a:pt x="280" y="58"/>
                    <a:pt x="275" y="58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87" y="58"/>
                    <a:pt x="183" y="56"/>
                    <a:pt x="180" y="53"/>
                  </a:cubicBezTo>
                  <a:cubicBezTo>
                    <a:pt x="177" y="50"/>
                    <a:pt x="175" y="46"/>
                    <a:pt x="175" y="41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36"/>
                    <a:pt x="4" y="146"/>
                    <a:pt x="12" y="154"/>
                  </a:cubicBezTo>
                  <a:cubicBezTo>
                    <a:pt x="20" y="162"/>
                    <a:pt x="30" y="166"/>
                    <a:pt x="42" y="166"/>
                  </a:cubicBezTo>
                  <a:cubicBezTo>
                    <a:pt x="425" y="166"/>
                    <a:pt x="425" y="166"/>
                    <a:pt x="425" y="166"/>
                  </a:cubicBezTo>
                  <a:cubicBezTo>
                    <a:pt x="437" y="166"/>
                    <a:pt x="447" y="162"/>
                    <a:pt x="455" y="154"/>
                  </a:cubicBezTo>
                  <a:cubicBezTo>
                    <a:pt x="463" y="146"/>
                    <a:pt x="467" y="136"/>
                    <a:pt x="467" y="125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292" y="0"/>
                    <a:pt x="292" y="0"/>
                    <a:pt x="292" y="0"/>
                  </a:cubicBezTo>
                  <a:lnTo>
                    <a:pt x="292" y="41"/>
                  </a:lnTo>
                  <a:close/>
                  <a:moveTo>
                    <a:pt x="292" y="41"/>
                  </a:moveTo>
                  <a:cubicBezTo>
                    <a:pt x="292" y="41"/>
                    <a:pt x="292" y="41"/>
                    <a:pt x="292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16"/>
            <p:cNvSpPr>
              <a:spLocks noChangeArrowheads="1"/>
            </p:cNvSpPr>
            <p:nvPr/>
          </p:nvSpPr>
          <p:spPr bwMode="auto">
            <a:xfrm>
              <a:off x="7564438" y="3257551"/>
              <a:ext cx="2540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7"/>
            <p:cNvSpPr>
              <a:spLocks noEditPoints="1"/>
            </p:cNvSpPr>
            <p:nvPr/>
          </p:nvSpPr>
          <p:spPr bwMode="auto">
            <a:xfrm>
              <a:off x="6810375" y="2373313"/>
              <a:ext cx="1762125" cy="790575"/>
            </a:xfrm>
            <a:custGeom>
              <a:avLst/>
              <a:gdLst>
                <a:gd name="T0" fmla="*/ 455 w 467"/>
                <a:gd name="T1" fmla="*/ 79 h 209"/>
                <a:gd name="T2" fmla="*/ 425 w 467"/>
                <a:gd name="T3" fmla="*/ 67 h 209"/>
                <a:gd name="T4" fmla="*/ 334 w 467"/>
                <a:gd name="T5" fmla="*/ 67 h 209"/>
                <a:gd name="T6" fmla="*/ 334 w 467"/>
                <a:gd name="T7" fmla="*/ 25 h 209"/>
                <a:gd name="T8" fmla="*/ 326 w 467"/>
                <a:gd name="T9" fmla="*/ 7 h 209"/>
                <a:gd name="T10" fmla="*/ 309 w 467"/>
                <a:gd name="T11" fmla="*/ 0 h 209"/>
                <a:gd name="T12" fmla="*/ 159 w 467"/>
                <a:gd name="T13" fmla="*/ 0 h 209"/>
                <a:gd name="T14" fmla="*/ 141 w 467"/>
                <a:gd name="T15" fmla="*/ 7 h 209"/>
                <a:gd name="T16" fmla="*/ 133 w 467"/>
                <a:gd name="T17" fmla="*/ 25 h 209"/>
                <a:gd name="T18" fmla="*/ 133 w 467"/>
                <a:gd name="T19" fmla="*/ 67 h 209"/>
                <a:gd name="T20" fmla="*/ 42 w 467"/>
                <a:gd name="T21" fmla="*/ 67 h 209"/>
                <a:gd name="T22" fmla="*/ 12 w 467"/>
                <a:gd name="T23" fmla="*/ 79 h 209"/>
                <a:gd name="T24" fmla="*/ 0 w 467"/>
                <a:gd name="T25" fmla="*/ 108 h 209"/>
                <a:gd name="T26" fmla="*/ 0 w 467"/>
                <a:gd name="T27" fmla="*/ 209 h 209"/>
                <a:gd name="T28" fmla="*/ 467 w 467"/>
                <a:gd name="T29" fmla="*/ 209 h 209"/>
                <a:gd name="T30" fmla="*/ 467 w 467"/>
                <a:gd name="T31" fmla="*/ 108 h 209"/>
                <a:gd name="T32" fmla="*/ 455 w 467"/>
                <a:gd name="T33" fmla="*/ 79 h 209"/>
                <a:gd name="T34" fmla="*/ 300 w 467"/>
                <a:gd name="T35" fmla="*/ 67 h 209"/>
                <a:gd name="T36" fmla="*/ 167 w 467"/>
                <a:gd name="T37" fmla="*/ 67 h 209"/>
                <a:gd name="T38" fmla="*/ 167 w 467"/>
                <a:gd name="T39" fmla="*/ 33 h 209"/>
                <a:gd name="T40" fmla="*/ 300 w 467"/>
                <a:gd name="T41" fmla="*/ 33 h 209"/>
                <a:gd name="T42" fmla="*/ 300 w 467"/>
                <a:gd name="T43" fmla="*/ 67 h 209"/>
                <a:gd name="T44" fmla="*/ 300 w 467"/>
                <a:gd name="T45" fmla="*/ 67 h 209"/>
                <a:gd name="T46" fmla="*/ 300 w 467"/>
                <a:gd name="T47" fmla="*/ 6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7" h="209">
                  <a:moveTo>
                    <a:pt x="455" y="79"/>
                  </a:moveTo>
                  <a:cubicBezTo>
                    <a:pt x="447" y="71"/>
                    <a:pt x="437" y="67"/>
                    <a:pt x="425" y="67"/>
                  </a:cubicBezTo>
                  <a:cubicBezTo>
                    <a:pt x="334" y="67"/>
                    <a:pt x="334" y="67"/>
                    <a:pt x="334" y="67"/>
                  </a:cubicBezTo>
                  <a:cubicBezTo>
                    <a:pt x="334" y="25"/>
                    <a:pt x="334" y="25"/>
                    <a:pt x="334" y="25"/>
                  </a:cubicBezTo>
                  <a:cubicBezTo>
                    <a:pt x="334" y="18"/>
                    <a:pt x="331" y="12"/>
                    <a:pt x="326" y="7"/>
                  </a:cubicBezTo>
                  <a:cubicBezTo>
                    <a:pt x="322" y="2"/>
                    <a:pt x="316" y="0"/>
                    <a:pt x="30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2" y="0"/>
                    <a:pt x="146" y="2"/>
                    <a:pt x="141" y="7"/>
                  </a:cubicBezTo>
                  <a:cubicBezTo>
                    <a:pt x="136" y="12"/>
                    <a:pt x="133" y="18"/>
                    <a:pt x="133" y="25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30" y="67"/>
                    <a:pt x="20" y="71"/>
                    <a:pt x="12" y="79"/>
                  </a:cubicBezTo>
                  <a:cubicBezTo>
                    <a:pt x="4" y="87"/>
                    <a:pt x="0" y="97"/>
                    <a:pt x="0" y="108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67" y="209"/>
                    <a:pt x="467" y="209"/>
                    <a:pt x="467" y="209"/>
                  </a:cubicBezTo>
                  <a:cubicBezTo>
                    <a:pt x="467" y="108"/>
                    <a:pt x="467" y="108"/>
                    <a:pt x="467" y="108"/>
                  </a:cubicBezTo>
                  <a:cubicBezTo>
                    <a:pt x="467" y="97"/>
                    <a:pt x="463" y="87"/>
                    <a:pt x="455" y="79"/>
                  </a:cubicBezTo>
                  <a:close/>
                  <a:moveTo>
                    <a:pt x="300" y="67"/>
                  </a:moveTo>
                  <a:cubicBezTo>
                    <a:pt x="167" y="67"/>
                    <a:pt x="167" y="67"/>
                    <a:pt x="167" y="67"/>
                  </a:cubicBezTo>
                  <a:cubicBezTo>
                    <a:pt x="167" y="33"/>
                    <a:pt x="167" y="33"/>
                    <a:pt x="167" y="33"/>
                  </a:cubicBezTo>
                  <a:cubicBezTo>
                    <a:pt x="300" y="33"/>
                    <a:pt x="300" y="33"/>
                    <a:pt x="300" y="33"/>
                  </a:cubicBezTo>
                  <a:lnTo>
                    <a:pt x="300" y="67"/>
                  </a:lnTo>
                  <a:close/>
                  <a:moveTo>
                    <a:pt x="300" y="67"/>
                  </a:moveTo>
                  <a:cubicBezTo>
                    <a:pt x="300" y="67"/>
                    <a:pt x="300" y="67"/>
                    <a:pt x="300" y="6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Freeform 413"/>
          <p:cNvSpPr>
            <a:spLocks noEditPoints="1"/>
          </p:cNvSpPr>
          <p:nvPr/>
        </p:nvSpPr>
        <p:spPr bwMode="auto">
          <a:xfrm>
            <a:off x="12515217" y="2806600"/>
            <a:ext cx="337884" cy="311364"/>
          </a:xfrm>
          <a:custGeom>
            <a:avLst/>
            <a:gdLst>
              <a:gd name="T0" fmla="*/ 427 w 434"/>
              <a:gd name="T1" fmla="*/ 74 h 400"/>
              <a:gd name="T2" fmla="*/ 409 w 434"/>
              <a:gd name="T3" fmla="*/ 67 h 400"/>
              <a:gd name="T4" fmla="*/ 334 w 434"/>
              <a:gd name="T5" fmla="*/ 67 h 400"/>
              <a:gd name="T6" fmla="*/ 334 w 434"/>
              <a:gd name="T7" fmla="*/ 42 h 400"/>
              <a:gd name="T8" fmla="*/ 321 w 434"/>
              <a:gd name="T9" fmla="*/ 12 h 400"/>
              <a:gd name="T10" fmla="*/ 292 w 434"/>
              <a:gd name="T11" fmla="*/ 0 h 400"/>
              <a:gd name="T12" fmla="*/ 142 w 434"/>
              <a:gd name="T13" fmla="*/ 0 h 400"/>
              <a:gd name="T14" fmla="*/ 112 w 434"/>
              <a:gd name="T15" fmla="*/ 12 h 400"/>
              <a:gd name="T16" fmla="*/ 100 w 434"/>
              <a:gd name="T17" fmla="*/ 42 h 400"/>
              <a:gd name="T18" fmla="*/ 100 w 434"/>
              <a:gd name="T19" fmla="*/ 67 h 400"/>
              <a:gd name="T20" fmla="*/ 25 w 434"/>
              <a:gd name="T21" fmla="*/ 67 h 400"/>
              <a:gd name="T22" fmla="*/ 7 w 434"/>
              <a:gd name="T23" fmla="*/ 74 h 400"/>
              <a:gd name="T24" fmla="*/ 0 w 434"/>
              <a:gd name="T25" fmla="*/ 92 h 400"/>
              <a:gd name="T26" fmla="*/ 0 w 434"/>
              <a:gd name="T27" fmla="*/ 125 h 400"/>
              <a:gd name="T28" fmla="*/ 11 w 434"/>
              <a:gd name="T29" fmla="*/ 162 h 400"/>
              <a:gd name="T30" fmla="*/ 40 w 434"/>
              <a:gd name="T31" fmla="*/ 196 h 400"/>
              <a:gd name="T32" fmla="*/ 85 w 434"/>
              <a:gd name="T33" fmla="*/ 222 h 400"/>
              <a:gd name="T34" fmla="*/ 141 w 434"/>
              <a:gd name="T35" fmla="*/ 233 h 400"/>
              <a:gd name="T36" fmla="*/ 166 w 434"/>
              <a:gd name="T37" fmla="*/ 258 h 400"/>
              <a:gd name="T38" fmla="*/ 180 w 434"/>
              <a:gd name="T39" fmla="*/ 277 h 400"/>
              <a:gd name="T40" fmla="*/ 184 w 434"/>
              <a:gd name="T41" fmla="*/ 300 h 400"/>
              <a:gd name="T42" fmla="*/ 176 w 434"/>
              <a:gd name="T43" fmla="*/ 324 h 400"/>
              <a:gd name="T44" fmla="*/ 150 w 434"/>
              <a:gd name="T45" fmla="*/ 334 h 400"/>
              <a:gd name="T46" fmla="*/ 115 w 434"/>
              <a:gd name="T47" fmla="*/ 346 h 400"/>
              <a:gd name="T48" fmla="*/ 100 w 434"/>
              <a:gd name="T49" fmla="*/ 375 h 400"/>
              <a:gd name="T50" fmla="*/ 100 w 434"/>
              <a:gd name="T51" fmla="*/ 392 h 400"/>
              <a:gd name="T52" fmla="*/ 102 w 434"/>
              <a:gd name="T53" fmla="*/ 398 h 400"/>
              <a:gd name="T54" fmla="*/ 108 w 434"/>
              <a:gd name="T55" fmla="*/ 400 h 400"/>
              <a:gd name="T56" fmla="*/ 325 w 434"/>
              <a:gd name="T57" fmla="*/ 400 h 400"/>
              <a:gd name="T58" fmla="*/ 331 w 434"/>
              <a:gd name="T59" fmla="*/ 398 h 400"/>
              <a:gd name="T60" fmla="*/ 334 w 434"/>
              <a:gd name="T61" fmla="*/ 392 h 400"/>
              <a:gd name="T62" fmla="*/ 334 w 434"/>
              <a:gd name="T63" fmla="*/ 375 h 400"/>
              <a:gd name="T64" fmla="*/ 318 w 434"/>
              <a:gd name="T65" fmla="*/ 346 h 400"/>
              <a:gd name="T66" fmla="*/ 284 w 434"/>
              <a:gd name="T67" fmla="*/ 334 h 400"/>
              <a:gd name="T68" fmla="*/ 258 w 434"/>
              <a:gd name="T69" fmla="*/ 324 h 400"/>
              <a:gd name="T70" fmla="*/ 250 w 434"/>
              <a:gd name="T71" fmla="*/ 300 h 400"/>
              <a:gd name="T72" fmla="*/ 254 w 434"/>
              <a:gd name="T73" fmla="*/ 277 h 400"/>
              <a:gd name="T74" fmla="*/ 268 w 434"/>
              <a:gd name="T75" fmla="*/ 258 h 400"/>
              <a:gd name="T76" fmla="*/ 293 w 434"/>
              <a:gd name="T77" fmla="*/ 233 h 400"/>
              <a:gd name="T78" fmla="*/ 349 w 434"/>
              <a:gd name="T79" fmla="*/ 222 h 400"/>
              <a:gd name="T80" fmla="*/ 394 w 434"/>
              <a:gd name="T81" fmla="*/ 196 h 400"/>
              <a:gd name="T82" fmla="*/ 423 w 434"/>
              <a:gd name="T83" fmla="*/ 162 h 400"/>
              <a:gd name="T84" fmla="*/ 434 w 434"/>
              <a:gd name="T85" fmla="*/ 125 h 400"/>
              <a:gd name="T86" fmla="*/ 434 w 434"/>
              <a:gd name="T87" fmla="*/ 92 h 400"/>
              <a:gd name="T88" fmla="*/ 427 w 434"/>
              <a:gd name="T89" fmla="*/ 74 h 400"/>
              <a:gd name="T90" fmla="*/ 58 w 434"/>
              <a:gd name="T91" fmla="*/ 167 h 400"/>
              <a:gd name="T92" fmla="*/ 33 w 434"/>
              <a:gd name="T93" fmla="*/ 125 h 400"/>
              <a:gd name="T94" fmla="*/ 33 w 434"/>
              <a:gd name="T95" fmla="*/ 100 h 400"/>
              <a:gd name="T96" fmla="*/ 100 w 434"/>
              <a:gd name="T97" fmla="*/ 100 h 400"/>
              <a:gd name="T98" fmla="*/ 119 w 434"/>
              <a:gd name="T99" fmla="*/ 197 h 400"/>
              <a:gd name="T100" fmla="*/ 58 w 434"/>
              <a:gd name="T101" fmla="*/ 167 h 400"/>
              <a:gd name="T102" fmla="*/ 400 w 434"/>
              <a:gd name="T103" fmla="*/ 125 h 400"/>
              <a:gd name="T104" fmla="*/ 376 w 434"/>
              <a:gd name="T105" fmla="*/ 167 h 400"/>
              <a:gd name="T106" fmla="*/ 314 w 434"/>
              <a:gd name="T107" fmla="*/ 197 h 400"/>
              <a:gd name="T108" fmla="*/ 334 w 434"/>
              <a:gd name="T109" fmla="*/ 100 h 400"/>
              <a:gd name="T110" fmla="*/ 400 w 434"/>
              <a:gd name="T111" fmla="*/ 100 h 400"/>
              <a:gd name="T112" fmla="*/ 400 w 434"/>
              <a:gd name="T113" fmla="*/ 125 h 400"/>
              <a:gd name="T114" fmla="*/ 400 w 434"/>
              <a:gd name="T115" fmla="*/ 125 h 400"/>
              <a:gd name="T116" fmla="*/ 400 w 434"/>
              <a:gd name="T117" fmla="*/ 125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34" h="400">
                <a:moveTo>
                  <a:pt x="427" y="74"/>
                </a:moveTo>
                <a:cubicBezTo>
                  <a:pt x="422" y="69"/>
                  <a:pt x="416" y="67"/>
                  <a:pt x="409" y="67"/>
                </a:cubicBezTo>
                <a:cubicBezTo>
                  <a:pt x="334" y="67"/>
                  <a:pt x="334" y="67"/>
                  <a:pt x="334" y="67"/>
                </a:cubicBezTo>
                <a:cubicBezTo>
                  <a:pt x="334" y="42"/>
                  <a:pt x="334" y="42"/>
                  <a:pt x="334" y="42"/>
                </a:cubicBezTo>
                <a:cubicBezTo>
                  <a:pt x="334" y="30"/>
                  <a:pt x="330" y="20"/>
                  <a:pt x="321" y="12"/>
                </a:cubicBezTo>
                <a:cubicBezTo>
                  <a:pt x="313" y="4"/>
                  <a:pt x="303" y="0"/>
                  <a:pt x="292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30" y="0"/>
                  <a:pt x="121" y="4"/>
                  <a:pt x="112" y="12"/>
                </a:cubicBezTo>
                <a:cubicBezTo>
                  <a:pt x="104" y="20"/>
                  <a:pt x="100" y="30"/>
                  <a:pt x="100" y="42"/>
                </a:cubicBezTo>
                <a:cubicBezTo>
                  <a:pt x="100" y="67"/>
                  <a:pt x="100" y="67"/>
                  <a:pt x="100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18" y="67"/>
                  <a:pt x="12" y="69"/>
                  <a:pt x="7" y="74"/>
                </a:cubicBezTo>
                <a:cubicBezTo>
                  <a:pt x="2" y="79"/>
                  <a:pt x="0" y="85"/>
                  <a:pt x="0" y="92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37"/>
                  <a:pt x="4" y="150"/>
                  <a:pt x="11" y="162"/>
                </a:cubicBezTo>
                <a:cubicBezTo>
                  <a:pt x="18" y="175"/>
                  <a:pt x="28" y="186"/>
                  <a:pt x="40" y="196"/>
                </a:cubicBezTo>
                <a:cubicBezTo>
                  <a:pt x="52" y="206"/>
                  <a:pt x="67" y="215"/>
                  <a:pt x="85" y="222"/>
                </a:cubicBezTo>
                <a:cubicBezTo>
                  <a:pt x="103" y="229"/>
                  <a:pt x="122" y="232"/>
                  <a:pt x="141" y="233"/>
                </a:cubicBezTo>
                <a:cubicBezTo>
                  <a:pt x="149" y="243"/>
                  <a:pt x="157" y="251"/>
                  <a:pt x="166" y="258"/>
                </a:cubicBezTo>
                <a:cubicBezTo>
                  <a:pt x="173" y="264"/>
                  <a:pt x="177" y="270"/>
                  <a:pt x="180" y="277"/>
                </a:cubicBezTo>
                <a:cubicBezTo>
                  <a:pt x="182" y="284"/>
                  <a:pt x="184" y="291"/>
                  <a:pt x="184" y="300"/>
                </a:cubicBezTo>
                <a:cubicBezTo>
                  <a:pt x="184" y="310"/>
                  <a:pt x="181" y="318"/>
                  <a:pt x="176" y="324"/>
                </a:cubicBezTo>
                <a:cubicBezTo>
                  <a:pt x="170" y="330"/>
                  <a:pt x="162" y="334"/>
                  <a:pt x="150" y="334"/>
                </a:cubicBezTo>
                <a:cubicBezTo>
                  <a:pt x="137" y="334"/>
                  <a:pt x="126" y="338"/>
                  <a:pt x="115" y="346"/>
                </a:cubicBezTo>
                <a:cubicBezTo>
                  <a:pt x="105" y="353"/>
                  <a:pt x="100" y="363"/>
                  <a:pt x="100" y="375"/>
                </a:cubicBezTo>
                <a:cubicBezTo>
                  <a:pt x="100" y="392"/>
                  <a:pt x="100" y="392"/>
                  <a:pt x="100" y="392"/>
                </a:cubicBezTo>
                <a:cubicBezTo>
                  <a:pt x="100" y="395"/>
                  <a:pt x="101" y="397"/>
                  <a:pt x="102" y="398"/>
                </a:cubicBezTo>
                <a:cubicBezTo>
                  <a:pt x="104" y="400"/>
                  <a:pt x="106" y="400"/>
                  <a:pt x="108" y="400"/>
                </a:cubicBezTo>
                <a:cubicBezTo>
                  <a:pt x="325" y="400"/>
                  <a:pt x="325" y="400"/>
                  <a:pt x="325" y="400"/>
                </a:cubicBezTo>
                <a:cubicBezTo>
                  <a:pt x="328" y="400"/>
                  <a:pt x="330" y="400"/>
                  <a:pt x="331" y="398"/>
                </a:cubicBezTo>
                <a:cubicBezTo>
                  <a:pt x="333" y="397"/>
                  <a:pt x="334" y="395"/>
                  <a:pt x="334" y="392"/>
                </a:cubicBezTo>
                <a:cubicBezTo>
                  <a:pt x="334" y="375"/>
                  <a:pt x="334" y="375"/>
                  <a:pt x="334" y="375"/>
                </a:cubicBezTo>
                <a:cubicBezTo>
                  <a:pt x="334" y="363"/>
                  <a:pt x="329" y="353"/>
                  <a:pt x="318" y="346"/>
                </a:cubicBezTo>
                <a:cubicBezTo>
                  <a:pt x="308" y="338"/>
                  <a:pt x="297" y="334"/>
                  <a:pt x="284" y="334"/>
                </a:cubicBezTo>
                <a:cubicBezTo>
                  <a:pt x="272" y="334"/>
                  <a:pt x="264" y="330"/>
                  <a:pt x="258" y="324"/>
                </a:cubicBezTo>
                <a:cubicBezTo>
                  <a:pt x="253" y="318"/>
                  <a:pt x="250" y="310"/>
                  <a:pt x="250" y="300"/>
                </a:cubicBezTo>
                <a:cubicBezTo>
                  <a:pt x="250" y="291"/>
                  <a:pt x="252" y="284"/>
                  <a:pt x="254" y="277"/>
                </a:cubicBezTo>
                <a:cubicBezTo>
                  <a:pt x="257" y="270"/>
                  <a:pt x="261" y="264"/>
                  <a:pt x="268" y="258"/>
                </a:cubicBezTo>
                <a:cubicBezTo>
                  <a:pt x="277" y="251"/>
                  <a:pt x="285" y="243"/>
                  <a:pt x="293" y="233"/>
                </a:cubicBezTo>
                <a:cubicBezTo>
                  <a:pt x="312" y="232"/>
                  <a:pt x="331" y="229"/>
                  <a:pt x="349" y="222"/>
                </a:cubicBezTo>
                <a:cubicBezTo>
                  <a:pt x="367" y="215"/>
                  <a:pt x="382" y="206"/>
                  <a:pt x="394" y="196"/>
                </a:cubicBezTo>
                <a:cubicBezTo>
                  <a:pt x="406" y="186"/>
                  <a:pt x="416" y="175"/>
                  <a:pt x="423" y="162"/>
                </a:cubicBezTo>
                <a:cubicBezTo>
                  <a:pt x="430" y="150"/>
                  <a:pt x="434" y="137"/>
                  <a:pt x="434" y="125"/>
                </a:cubicBezTo>
                <a:cubicBezTo>
                  <a:pt x="434" y="92"/>
                  <a:pt x="434" y="92"/>
                  <a:pt x="434" y="92"/>
                </a:cubicBezTo>
                <a:cubicBezTo>
                  <a:pt x="434" y="85"/>
                  <a:pt x="431" y="79"/>
                  <a:pt x="427" y="74"/>
                </a:cubicBezTo>
                <a:close/>
                <a:moveTo>
                  <a:pt x="58" y="167"/>
                </a:moveTo>
                <a:cubicBezTo>
                  <a:pt x="42" y="153"/>
                  <a:pt x="33" y="139"/>
                  <a:pt x="33" y="125"/>
                </a:cubicBezTo>
                <a:cubicBezTo>
                  <a:pt x="33" y="100"/>
                  <a:pt x="33" y="100"/>
                  <a:pt x="33" y="100"/>
                </a:cubicBezTo>
                <a:cubicBezTo>
                  <a:pt x="100" y="100"/>
                  <a:pt x="100" y="100"/>
                  <a:pt x="100" y="100"/>
                </a:cubicBezTo>
                <a:cubicBezTo>
                  <a:pt x="100" y="136"/>
                  <a:pt x="107" y="169"/>
                  <a:pt x="119" y="197"/>
                </a:cubicBezTo>
                <a:cubicBezTo>
                  <a:pt x="95" y="192"/>
                  <a:pt x="74" y="182"/>
                  <a:pt x="58" y="167"/>
                </a:cubicBezTo>
                <a:close/>
                <a:moveTo>
                  <a:pt x="400" y="125"/>
                </a:moveTo>
                <a:cubicBezTo>
                  <a:pt x="400" y="139"/>
                  <a:pt x="392" y="153"/>
                  <a:pt x="376" y="167"/>
                </a:cubicBezTo>
                <a:cubicBezTo>
                  <a:pt x="359" y="182"/>
                  <a:pt x="339" y="192"/>
                  <a:pt x="314" y="197"/>
                </a:cubicBezTo>
                <a:cubicBezTo>
                  <a:pt x="327" y="169"/>
                  <a:pt x="334" y="136"/>
                  <a:pt x="334" y="100"/>
                </a:cubicBezTo>
                <a:cubicBezTo>
                  <a:pt x="400" y="100"/>
                  <a:pt x="400" y="100"/>
                  <a:pt x="400" y="100"/>
                </a:cubicBezTo>
                <a:lnTo>
                  <a:pt x="400" y="125"/>
                </a:lnTo>
                <a:close/>
                <a:moveTo>
                  <a:pt x="400" y="125"/>
                </a:moveTo>
                <a:cubicBezTo>
                  <a:pt x="400" y="125"/>
                  <a:pt x="400" y="125"/>
                  <a:pt x="400" y="125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6" name="Group 45"/>
          <p:cNvGrpSpPr/>
          <p:nvPr/>
        </p:nvGrpSpPr>
        <p:grpSpPr>
          <a:xfrm>
            <a:off x="7353579" y="2773060"/>
            <a:ext cx="498027" cy="288909"/>
            <a:chOff x="4387850" y="2384425"/>
            <a:chExt cx="9512300" cy="5518151"/>
          </a:xfrm>
          <a:solidFill>
            <a:schemeClr val="accent1"/>
          </a:solidFill>
        </p:grpSpPr>
        <p:sp>
          <p:nvSpPr>
            <p:cNvPr id="47" name="Freeform 491"/>
            <p:cNvSpPr>
              <a:spLocks noEditPoints="1"/>
            </p:cNvSpPr>
            <p:nvPr/>
          </p:nvSpPr>
          <p:spPr bwMode="auto">
            <a:xfrm>
              <a:off x="6305550" y="5221288"/>
              <a:ext cx="5676900" cy="2681288"/>
            </a:xfrm>
            <a:custGeom>
              <a:avLst/>
              <a:gdLst>
                <a:gd name="T0" fmla="*/ 756 w 1512"/>
                <a:gd name="T1" fmla="*/ 232 h 714"/>
                <a:gd name="T2" fmla="*/ 0 w 1512"/>
                <a:gd name="T3" fmla="*/ 0 h 714"/>
                <a:gd name="T4" fmla="*/ 0 w 1512"/>
                <a:gd name="T5" fmla="*/ 388 h 714"/>
                <a:gd name="T6" fmla="*/ 756 w 1512"/>
                <a:gd name="T7" fmla="*/ 714 h 714"/>
                <a:gd name="T8" fmla="*/ 1512 w 1512"/>
                <a:gd name="T9" fmla="*/ 388 h 714"/>
                <a:gd name="T10" fmla="*/ 1512 w 1512"/>
                <a:gd name="T11" fmla="*/ 384 h 714"/>
                <a:gd name="T12" fmla="*/ 1512 w 1512"/>
                <a:gd name="T13" fmla="*/ 0 h 714"/>
                <a:gd name="T14" fmla="*/ 756 w 1512"/>
                <a:gd name="T15" fmla="*/ 232 h 714"/>
                <a:gd name="T16" fmla="*/ 756 w 1512"/>
                <a:gd name="T17" fmla="*/ 232 h 714"/>
                <a:gd name="T18" fmla="*/ 756 w 1512"/>
                <a:gd name="T19" fmla="*/ 232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2" h="714">
                  <a:moveTo>
                    <a:pt x="756" y="23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88"/>
                    <a:pt x="0" y="388"/>
                    <a:pt x="0" y="388"/>
                  </a:cubicBezTo>
                  <a:cubicBezTo>
                    <a:pt x="0" y="568"/>
                    <a:pt x="339" y="714"/>
                    <a:pt x="756" y="714"/>
                  </a:cubicBezTo>
                  <a:cubicBezTo>
                    <a:pt x="1174" y="714"/>
                    <a:pt x="1512" y="568"/>
                    <a:pt x="1512" y="388"/>
                  </a:cubicBezTo>
                  <a:cubicBezTo>
                    <a:pt x="1512" y="387"/>
                    <a:pt x="1512" y="386"/>
                    <a:pt x="1512" y="384"/>
                  </a:cubicBezTo>
                  <a:cubicBezTo>
                    <a:pt x="1512" y="0"/>
                    <a:pt x="1512" y="0"/>
                    <a:pt x="1512" y="0"/>
                  </a:cubicBezTo>
                  <a:lnTo>
                    <a:pt x="756" y="232"/>
                  </a:lnTo>
                  <a:close/>
                  <a:moveTo>
                    <a:pt x="756" y="232"/>
                  </a:moveTo>
                  <a:cubicBezTo>
                    <a:pt x="756" y="232"/>
                    <a:pt x="756" y="232"/>
                    <a:pt x="756" y="2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92"/>
            <p:cNvSpPr>
              <a:spLocks noEditPoints="1"/>
            </p:cNvSpPr>
            <p:nvPr/>
          </p:nvSpPr>
          <p:spPr bwMode="auto">
            <a:xfrm>
              <a:off x="4387850" y="2384425"/>
              <a:ext cx="9512300" cy="4764088"/>
            </a:xfrm>
            <a:custGeom>
              <a:avLst/>
              <a:gdLst>
                <a:gd name="T0" fmla="*/ 0 w 2534"/>
                <a:gd name="T1" fmla="*/ 487 h 1268"/>
                <a:gd name="T2" fmla="*/ 270 w 2534"/>
                <a:gd name="T3" fmla="*/ 584 h 1268"/>
                <a:gd name="T4" fmla="*/ 293 w 2534"/>
                <a:gd name="T5" fmla="*/ 535 h 1268"/>
                <a:gd name="T6" fmla="*/ 392 w 2534"/>
                <a:gd name="T7" fmla="*/ 526 h 1268"/>
                <a:gd name="T8" fmla="*/ 406 w 2534"/>
                <a:gd name="T9" fmla="*/ 541 h 1268"/>
                <a:gd name="T10" fmla="*/ 321 w 2534"/>
                <a:gd name="T11" fmla="*/ 561 h 1268"/>
                <a:gd name="T12" fmla="*/ 309 w 2534"/>
                <a:gd name="T13" fmla="*/ 598 h 1268"/>
                <a:gd name="T14" fmla="*/ 145 w 2534"/>
                <a:gd name="T15" fmla="*/ 1196 h 1268"/>
                <a:gd name="T16" fmla="*/ 385 w 2534"/>
                <a:gd name="T17" fmla="*/ 1196 h 1268"/>
                <a:gd name="T18" fmla="*/ 417 w 2534"/>
                <a:gd name="T19" fmla="*/ 659 h 1268"/>
                <a:gd name="T20" fmla="*/ 417 w 2534"/>
                <a:gd name="T21" fmla="*/ 614 h 1268"/>
                <a:gd name="T22" fmla="*/ 595 w 2534"/>
                <a:gd name="T23" fmla="*/ 574 h 1268"/>
                <a:gd name="T24" fmla="*/ 583 w 2534"/>
                <a:gd name="T25" fmla="*/ 605 h 1268"/>
                <a:gd name="T26" fmla="*/ 449 w 2534"/>
                <a:gd name="T27" fmla="*/ 648 h 1268"/>
                <a:gd name="T28" fmla="*/ 511 w 2534"/>
                <a:gd name="T29" fmla="*/ 670 h 1268"/>
                <a:gd name="T30" fmla="*/ 1267 w 2534"/>
                <a:gd name="T31" fmla="*/ 903 h 1268"/>
                <a:gd name="T32" fmla="*/ 2023 w 2534"/>
                <a:gd name="T33" fmla="*/ 670 h 1268"/>
                <a:gd name="T34" fmla="*/ 2534 w 2534"/>
                <a:gd name="T35" fmla="*/ 487 h 1268"/>
                <a:gd name="T36" fmla="*/ 1267 w 2534"/>
                <a:gd name="T37" fmla="*/ 0 h 1268"/>
                <a:gd name="T38" fmla="*/ 0 w 2534"/>
                <a:gd name="T39" fmla="*/ 487 h 1268"/>
                <a:gd name="T40" fmla="*/ 0 w 2534"/>
                <a:gd name="T41" fmla="*/ 487 h 1268"/>
                <a:gd name="T42" fmla="*/ 0 w 2534"/>
                <a:gd name="T43" fmla="*/ 487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34" h="1268">
                  <a:moveTo>
                    <a:pt x="0" y="487"/>
                  </a:moveTo>
                  <a:cubicBezTo>
                    <a:pt x="270" y="584"/>
                    <a:pt x="270" y="584"/>
                    <a:pt x="270" y="584"/>
                  </a:cubicBezTo>
                  <a:cubicBezTo>
                    <a:pt x="293" y="535"/>
                    <a:pt x="293" y="535"/>
                    <a:pt x="293" y="535"/>
                  </a:cubicBezTo>
                  <a:cubicBezTo>
                    <a:pt x="392" y="526"/>
                    <a:pt x="392" y="526"/>
                    <a:pt x="392" y="526"/>
                  </a:cubicBezTo>
                  <a:cubicBezTo>
                    <a:pt x="406" y="541"/>
                    <a:pt x="406" y="541"/>
                    <a:pt x="406" y="541"/>
                  </a:cubicBezTo>
                  <a:cubicBezTo>
                    <a:pt x="321" y="561"/>
                    <a:pt x="321" y="561"/>
                    <a:pt x="321" y="561"/>
                  </a:cubicBezTo>
                  <a:cubicBezTo>
                    <a:pt x="309" y="598"/>
                    <a:pt x="309" y="598"/>
                    <a:pt x="309" y="598"/>
                  </a:cubicBezTo>
                  <a:cubicBezTo>
                    <a:pt x="309" y="598"/>
                    <a:pt x="117" y="1000"/>
                    <a:pt x="145" y="1196"/>
                  </a:cubicBezTo>
                  <a:cubicBezTo>
                    <a:pt x="145" y="1196"/>
                    <a:pt x="265" y="1268"/>
                    <a:pt x="385" y="1196"/>
                  </a:cubicBezTo>
                  <a:cubicBezTo>
                    <a:pt x="417" y="659"/>
                    <a:pt x="417" y="659"/>
                    <a:pt x="417" y="659"/>
                  </a:cubicBezTo>
                  <a:cubicBezTo>
                    <a:pt x="417" y="614"/>
                    <a:pt x="417" y="614"/>
                    <a:pt x="417" y="614"/>
                  </a:cubicBezTo>
                  <a:cubicBezTo>
                    <a:pt x="595" y="574"/>
                    <a:pt x="595" y="574"/>
                    <a:pt x="595" y="574"/>
                  </a:cubicBezTo>
                  <a:cubicBezTo>
                    <a:pt x="583" y="605"/>
                    <a:pt x="583" y="605"/>
                    <a:pt x="583" y="605"/>
                  </a:cubicBezTo>
                  <a:cubicBezTo>
                    <a:pt x="449" y="648"/>
                    <a:pt x="449" y="648"/>
                    <a:pt x="449" y="648"/>
                  </a:cubicBezTo>
                  <a:cubicBezTo>
                    <a:pt x="511" y="670"/>
                    <a:pt x="511" y="670"/>
                    <a:pt x="511" y="670"/>
                  </a:cubicBezTo>
                  <a:cubicBezTo>
                    <a:pt x="1267" y="903"/>
                    <a:pt x="1267" y="903"/>
                    <a:pt x="1267" y="903"/>
                  </a:cubicBezTo>
                  <a:cubicBezTo>
                    <a:pt x="2023" y="670"/>
                    <a:pt x="2023" y="670"/>
                    <a:pt x="2023" y="670"/>
                  </a:cubicBezTo>
                  <a:cubicBezTo>
                    <a:pt x="2534" y="487"/>
                    <a:pt x="2534" y="487"/>
                    <a:pt x="2534" y="487"/>
                  </a:cubicBezTo>
                  <a:cubicBezTo>
                    <a:pt x="1267" y="0"/>
                    <a:pt x="1267" y="0"/>
                    <a:pt x="1267" y="0"/>
                  </a:cubicBezTo>
                  <a:lnTo>
                    <a:pt x="0" y="487"/>
                  </a:lnTo>
                  <a:close/>
                  <a:moveTo>
                    <a:pt x="0" y="487"/>
                  </a:moveTo>
                  <a:cubicBezTo>
                    <a:pt x="0" y="487"/>
                    <a:pt x="0" y="487"/>
                    <a:pt x="0" y="48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5033345" y="2771065"/>
            <a:ext cx="377825" cy="324385"/>
            <a:chOff x="6810375" y="2373313"/>
            <a:chExt cx="1762125" cy="1512888"/>
          </a:xfrm>
          <a:solidFill>
            <a:schemeClr val="accent4"/>
          </a:solidFill>
        </p:grpSpPr>
        <p:sp>
          <p:nvSpPr>
            <p:cNvPr id="50" name="Freeform 15"/>
            <p:cNvSpPr>
              <a:spLocks noEditPoints="1"/>
            </p:cNvSpPr>
            <p:nvPr/>
          </p:nvSpPr>
          <p:spPr bwMode="auto">
            <a:xfrm>
              <a:off x="6810375" y="3257551"/>
              <a:ext cx="1762125" cy="628650"/>
            </a:xfrm>
            <a:custGeom>
              <a:avLst/>
              <a:gdLst>
                <a:gd name="T0" fmla="*/ 292 w 467"/>
                <a:gd name="T1" fmla="*/ 41 h 166"/>
                <a:gd name="T2" fmla="*/ 287 w 467"/>
                <a:gd name="T3" fmla="*/ 53 h 166"/>
                <a:gd name="T4" fmla="*/ 275 w 467"/>
                <a:gd name="T5" fmla="*/ 58 h 166"/>
                <a:gd name="T6" fmla="*/ 192 w 467"/>
                <a:gd name="T7" fmla="*/ 58 h 166"/>
                <a:gd name="T8" fmla="*/ 180 w 467"/>
                <a:gd name="T9" fmla="*/ 53 h 166"/>
                <a:gd name="T10" fmla="*/ 175 w 467"/>
                <a:gd name="T11" fmla="*/ 41 h 166"/>
                <a:gd name="T12" fmla="*/ 175 w 467"/>
                <a:gd name="T13" fmla="*/ 0 h 166"/>
                <a:gd name="T14" fmla="*/ 0 w 467"/>
                <a:gd name="T15" fmla="*/ 0 h 166"/>
                <a:gd name="T16" fmla="*/ 0 w 467"/>
                <a:gd name="T17" fmla="*/ 125 h 166"/>
                <a:gd name="T18" fmla="*/ 12 w 467"/>
                <a:gd name="T19" fmla="*/ 154 h 166"/>
                <a:gd name="T20" fmla="*/ 42 w 467"/>
                <a:gd name="T21" fmla="*/ 166 h 166"/>
                <a:gd name="T22" fmla="*/ 425 w 467"/>
                <a:gd name="T23" fmla="*/ 166 h 166"/>
                <a:gd name="T24" fmla="*/ 455 w 467"/>
                <a:gd name="T25" fmla="*/ 154 h 166"/>
                <a:gd name="T26" fmla="*/ 467 w 467"/>
                <a:gd name="T27" fmla="*/ 125 h 166"/>
                <a:gd name="T28" fmla="*/ 467 w 467"/>
                <a:gd name="T29" fmla="*/ 0 h 166"/>
                <a:gd name="T30" fmla="*/ 292 w 467"/>
                <a:gd name="T31" fmla="*/ 0 h 166"/>
                <a:gd name="T32" fmla="*/ 292 w 467"/>
                <a:gd name="T33" fmla="*/ 41 h 166"/>
                <a:gd name="T34" fmla="*/ 292 w 467"/>
                <a:gd name="T35" fmla="*/ 41 h 166"/>
                <a:gd name="T36" fmla="*/ 292 w 467"/>
                <a:gd name="T37" fmla="*/ 4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67" h="166">
                  <a:moveTo>
                    <a:pt x="292" y="41"/>
                  </a:moveTo>
                  <a:cubicBezTo>
                    <a:pt x="292" y="46"/>
                    <a:pt x="290" y="50"/>
                    <a:pt x="287" y="53"/>
                  </a:cubicBezTo>
                  <a:cubicBezTo>
                    <a:pt x="284" y="56"/>
                    <a:pt x="280" y="58"/>
                    <a:pt x="275" y="58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87" y="58"/>
                    <a:pt x="183" y="56"/>
                    <a:pt x="180" y="53"/>
                  </a:cubicBezTo>
                  <a:cubicBezTo>
                    <a:pt x="177" y="50"/>
                    <a:pt x="175" y="46"/>
                    <a:pt x="175" y="41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36"/>
                    <a:pt x="4" y="146"/>
                    <a:pt x="12" y="154"/>
                  </a:cubicBezTo>
                  <a:cubicBezTo>
                    <a:pt x="20" y="162"/>
                    <a:pt x="30" y="166"/>
                    <a:pt x="42" y="166"/>
                  </a:cubicBezTo>
                  <a:cubicBezTo>
                    <a:pt x="425" y="166"/>
                    <a:pt x="425" y="166"/>
                    <a:pt x="425" y="166"/>
                  </a:cubicBezTo>
                  <a:cubicBezTo>
                    <a:pt x="437" y="166"/>
                    <a:pt x="447" y="162"/>
                    <a:pt x="455" y="154"/>
                  </a:cubicBezTo>
                  <a:cubicBezTo>
                    <a:pt x="463" y="146"/>
                    <a:pt x="467" y="136"/>
                    <a:pt x="467" y="125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292" y="0"/>
                    <a:pt x="292" y="0"/>
                    <a:pt x="292" y="0"/>
                  </a:cubicBezTo>
                  <a:lnTo>
                    <a:pt x="292" y="41"/>
                  </a:lnTo>
                  <a:close/>
                  <a:moveTo>
                    <a:pt x="292" y="41"/>
                  </a:moveTo>
                  <a:cubicBezTo>
                    <a:pt x="292" y="41"/>
                    <a:pt x="292" y="41"/>
                    <a:pt x="292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16"/>
            <p:cNvSpPr>
              <a:spLocks noChangeArrowheads="1"/>
            </p:cNvSpPr>
            <p:nvPr/>
          </p:nvSpPr>
          <p:spPr bwMode="auto">
            <a:xfrm>
              <a:off x="7564438" y="3257551"/>
              <a:ext cx="2540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7"/>
            <p:cNvSpPr>
              <a:spLocks noEditPoints="1"/>
            </p:cNvSpPr>
            <p:nvPr/>
          </p:nvSpPr>
          <p:spPr bwMode="auto">
            <a:xfrm>
              <a:off x="6810375" y="2373313"/>
              <a:ext cx="1762125" cy="790575"/>
            </a:xfrm>
            <a:custGeom>
              <a:avLst/>
              <a:gdLst>
                <a:gd name="T0" fmla="*/ 455 w 467"/>
                <a:gd name="T1" fmla="*/ 79 h 209"/>
                <a:gd name="T2" fmla="*/ 425 w 467"/>
                <a:gd name="T3" fmla="*/ 67 h 209"/>
                <a:gd name="T4" fmla="*/ 334 w 467"/>
                <a:gd name="T5" fmla="*/ 67 h 209"/>
                <a:gd name="T6" fmla="*/ 334 w 467"/>
                <a:gd name="T7" fmla="*/ 25 h 209"/>
                <a:gd name="T8" fmla="*/ 326 w 467"/>
                <a:gd name="T9" fmla="*/ 7 h 209"/>
                <a:gd name="T10" fmla="*/ 309 w 467"/>
                <a:gd name="T11" fmla="*/ 0 h 209"/>
                <a:gd name="T12" fmla="*/ 159 w 467"/>
                <a:gd name="T13" fmla="*/ 0 h 209"/>
                <a:gd name="T14" fmla="*/ 141 w 467"/>
                <a:gd name="T15" fmla="*/ 7 h 209"/>
                <a:gd name="T16" fmla="*/ 133 w 467"/>
                <a:gd name="T17" fmla="*/ 25 h 209"/>
                <a:gd name="T18" fmla="*/ 133 w 467"/>
                <a:gd name="T19" fmla="*/ 67 h 209"/>
                <a:gd name="T20" fmla="*/ 42 w 467"/>
                <a:gd name="T21" fmla="*/ 67 h 209"/>
                <a:gd name="T22" fmla="*/ 12 w 467"/>
                <a:gd name="T23" fmla="*/ 79 h 209"/>
                <a:gd name="T24" fmla="*/ 0 w 467"/>
                <a:gd name="T25" fmla="*/ 108 h 209"/>
                <a:gd name="T26" fmla="*/ 0 w 467"/>
                <a:gd name="T27" fmla="*/ 209 h 209"/>
                <a:gd name="T28" fmla="*/ 467 w 467"/>
                <a:gd name="T29" fmla="*/ 209 h 209"/>
                <a:gd name="T30" fmla="*/ 467 w 467"/>
                <a:gd name="T31" fmla="*/ 108 h 209"/>
                <a:gd name="T32" fmla="*/ 455 w 467"/>
                <a:gd name="T33" fmla="*/ 79 h 209"/>
                <a:gd name="T34" fmla="*/ 300 w 467"/>
                <a:gd name="T35" fmla="*/ 67 h 209"/>
                <a:gd name="T36" fmla="*/ 167 w 467"/>
                <a:gd name="T37" fmla="*/ 67 h 209"/>
                <a:gd name="T38" fmla="*/ 167 w 467"/>
                <a:gd name="T39" fmla="*/ 33 h 209"/>
                <a:gd name="T40" fmla="*/ 300 w 467"/>
                <a:gd name="T41" fmla="*/ 33 h 209"/>
                <a:gd name="T42" fmla="*/ 300 w 467"/>
                <a:gd name="T43" fmla="*/ 67 h 209"/>
                <a:gd name="T44" fmla="*/ 300 w 467"/>
                <a:gd name="T45" fmla="*/ 67 h 209"/>
                <a:gd name="T46" fmla="*/ 300 w 467"/>
                <a:gd name="T47" fmla="*/ 6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7" h="209">
                  <a:moveTo>
                    <a:pt x="455" y="79"/>
                  </a:moveTo>
                  <a:cubicBezTo>
                    <a:pt x="447" y="71"/>
                    <a:pt x="437" y="67"/>
                    <a:pt x="425" y="67"/>
                  </a:cubicBezTo>
                  <a:cubicBezTo>
                    <a:pt x="334" y="67"/>
                    <a:pt x="334" y="67"/>
                    <a:pt x="334" y="67"/>
                  </a:cubicBezTo>
                  <a:cubicBezTo>
                    <a:pt x="334" y="25"/>
                    <a:pt x="334" y="25"/>
                    <a:pt x="334" y="25"/>
                  </a:cubicBezTo>
                  <a:cubicBezTo>
                    <a:pt x="334" y="18"/>
                    <a:pt x="331" y="12"/>
                    <a:pt x="326" y="7"/>
                  </a:cubicBezTo>
                  <a:cubicBezTo>
                    <a:pt x="322" y="2"/>
                    <a:pt x="316" y="0"/>
                    <a:pt x="30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2" y="0"/>
                    <a:pt x="146" y="2"/>
                    <a:pt x="141" y="7"/>
                  </a:cubicBezTo>
                  <a:cubicBezTo>
                    <a:pt x="136" y="12"/>
                    <a:pt x="133" y="18"/>
                    <a:pt x="133" y="25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30" y="67"/>
                    <a:pt x="20" y="71"/>
                    <a:pt x="12" y="79"/>
                  </a:cubicBezTo>
                  <a:cubicBezTo>
                    <a:pt x="4" y="87"/>
                    <a:pt x="0" y="97"/>
                    <a:pt x="0" y="108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67" y="209"/>
                    <a:pt x="467" y="209"/>
                    <a:pt x="467" y="209"/>
                  </a:cubicBezTo>
                  <a:cubicBezTo>
                    <a:pt x="467" y="108"/>
                    <a:pt x="467" y="108"/>
                    <a:pt x="467" y="108"/>
                  </a:cubicBezTo>
                  <a:cubicBezTo>
                    <a:pt x="467" y="97"/>
                    <a:pt x="463" y="87"/>
                    <a:pt x="455" y="79"/>
                  </a:cubicBezTo>
                  <a:close/>
                  <a:moveTo>
                    <a:pt x="300" y="67"/>
                  </a:moveTo>
                  <a:cubicBezTo>
                    <a:pt x="167" y="67"/>
                    <a:pt x="167" y="67"/>
                    <a:pt x="167" y="67"/>
                  </a:cubicBezTo>
                  <a:cubicBezTo>
                    <a:pt x="167" y="33"/>
                    <a:pt x="167" y="33"/>
                    <a:pt x="167" y="33"/>
                  </a:cubicBezTo>
                  <a:cubicBezTo>
                    <a:pt x="300" y="33"/>
                    <a:pt x="300" y="33"/>
                    <a:pt x="300" y="33"/>
                  </a:cubicBezTo>
                  <a:lnTo>
                    <a:pt x="300" y="67"/>
                  </a:lnTo>
                  <a:close/>
                  <a:moveTo>
                    <a:pt x="300" y="67"/>
                  </a:moveTo>
                  <a:cubicBezTo>
                    <a:pt x="300" y="67"/>
                    <a:pt x="300" y="67"/>
                    <a:pt x="300" y="6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1660530" y="3430190"/>
            <a:ext cx="2903668" cy="60198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1584330" y="2668190"/>
            <a:ext cx="2903668" cy="60198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1584330" y="1906190"/>
            <a:ext cx="2903668" cy="6019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584330" y="1144190"/>
            <a:ext cx="2903668" cy="60198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" descr="D:\corp\POLITEKNIK NEGERI BATAM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51111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Sub>
          <a:bldChart bld="category"/>
        </p:bldSub>
      </p:bldGraphic>
      <p:bldP spid="55" grpId="0" animBg="1"/>
      <p:bldP spid="56" grpId="0" animBg="1"/>
      <p:bldP spid="57" grpId="0" animBg="1"/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283731"/>
            <a:ext cx="15773400" cy="842961"/>
          </a:xfrm>
        </p:spPr>
        <p:txBody>
          <a:bodyPr>
            <a:normAutofit/>
          </a:bodyPr>
          <a:lstStyle/>
          <a:p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: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Pendukung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257300" y="2031442"/>
            <a:ext cx="15773400" cy="628650"/>
          </a:xfrm>
        </p:spPr>
        <p:txBody>
          <a:bodyPr/>
          <a:lstStyle/>
          <a:p>
            <a:r>
              <a:rPr lang="en-US" dirty="0" smtClean="0"/>
              <a:t>Tenaga </a:t>
            </a:r>
            <a:r>
              <a:rPr lang="en-US" dirty="0" err="1" smtClean="0"/>
              <a:t>Pendidik</a:t>
            </a:r>
            <a:r>
              <a:rPr lang="en-US" dirty="0" smtClean="0"/>
              <a:t> (</a:t>
            </a:r>
            <a:r>
              <a:rPr lang="en-US" dirty="0" err="1" smtClean="0"/>
              <a:t>Dosen</a:t>
            </a:r>
            <a:r>
              <a:rPr lang="en-US" dirty="0" smtClean="0"/>
              <a:t> &amp; </a:t>
            </a:r>
            <a:r>
              <a:rPr lang="en-US" dirty="0" err="1" smtClean="0"/>
              <a:t>Instruktur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Tenaga </a:t>
            </a:r>
            <a:r>
              <a:rPr lang="en-US" dirty="0" err="1" smtClean="0"/>
              <a:t>Kependidikan</a:t>
            </a:r>
            <a:r>
              <a:rPr lang="en-US" dirty="0" smtClean="0"/>
              <a:t>  Full Time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57301" y="8376558"/>
            <a:ext cx="85345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Total SDM </a:t>
            </a:r>
            <a:r>
              <a:rPr lang="en-US" sz="2400" dirty="0" err="1"/>
              <a:t>berjumlah</a:t>
            </a:r>
            <a:r>
              <a:rPr lang="en-US" sz="2400" dirty="0"/>
              <a:t> </a:t>
            </a:r>
            <a:r>
              <a:rPr lang="en-US" sz="2400" dirty="0" smtClean="0"/>
              <a:t>272 </a:t>
            </a:r>
            <a:r>
              <a:rPr lang="en-US" sz="2400" dirty="0"/>
              <a:t>orang  (per </a:t>
            </a:r>
            <a:r>
              <a:rPr lang="en-US" sz="2400" dirty="0" err="1" smtClean="0"/>
              <a:t>Desember</a:t>
            </a:r>
            <a:r>
              <a:rPr lang="en-US" sz="2400" dirty="0" smtClean="0"/>
              <a:t> 2016), </a:t>
            </a:r>
            <a:r>
              <a:rPr lang="en-US" sz="2400" dirty="0" err="1"/>
              <a:t>terdiri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:</a:t>
            </a:r>
          </a:p>
          <a:p>
            <a:r>
              <a:rPr lang="en-US" sz="2400" dirty="0"/>
              <a:t>&gt; Tenaga </a:t>
            </a:r>
            <a:r>
              <a:rPr lang="en-US" sz="2400" dirty="0" err="1"/>
              <a:t>Pendidik</a:t>
            </a:r>
            <a:r>
              <a:rPr lang="en-US" sz="2400" dirty="0"/>
              <a:t>          = </a:t>
            </a:r>
            <a:r>
              <a:rPr lang="en-US" sz="2400" dirty="0" smtClean="0"/>
              <a:t>125 </a:t>
            </a:r>
            <a:r>
              <a:rPr lang="en-US" sz="2400" dirty="0"/>
              <a:t>org</a:t>
            </a:r>
          </a:p>
          <a:p>
            <a:r>
              <a:rPr lang="en-US" sz="2400" dirty="0"/>
              <a:t>&gt; Tenaga </a:t>
            </a:r>
            <a:r>
              <a:rPr lang="en-US" sz="2400" dirty="0" err="1"/>
              <a:t>Kependidikan</a:t>
            </a:r>
            <a:r>
              <a:rPr lang="en-US" sz="2400" dirty="0"/>
              <a:t>  = </a:t>
            </a:r>
            <a:r>
              <a:rPr lang="en-US" sz="2400" dirty="0" smtClean="0"/>
              <a:t>147 </a:t>
            </a:r>
            <a:r>
              <a:rPr lang="en-US" sz="2400" dirty="0"/>
              <a:t>org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0902" y="2126692"/>
            <a:ext cx="17386527" cy="6449786"/>
            <a:chOff x="168479" y="2301389"/>
            <a:chExt cx="17386527" cy="5284582"/>
          </a:xfrm>
        </p:grpSpPr>
        <p:graphicFrame>
          <p:nvGraphicFramePr>
            <p:cNvPr id="6" name="Chart 5"/>
            <p:cNvGraphicFramePr/>
            <p:nvPr>
              <p:extLst/>
            </p:nvPr>
          </p:nvGraphicFramePr>
          <p:xfrm>
            <a:off x="7494813" y="2955471"/>
            <a:ext cx="5568043" cy="379499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7" name="Straight Connector 6"/>
            <p:cNvCxnSpPr/>
            <p:nvPr/>
          </p:nvCxnSpPr>
          <p:spPr>
            <a:xfrm flipV="1">
              <a:off x="4310743" y="5943601"/>
              <a:ext cx="8833757" cy="625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771900" y="3532228"/>
              <a:ext cx="9372600" cy="12062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1" name="Chart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35104083"/>
                </p:ext>
              </p:extLst>
            </p:nvPr>
          </p:nvGraphicFramePr>
          <p:xfrm>
            <a:off x="6823234" y="2965327"/>
            <a:ext cx="5896724" cy="355962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9393273" y="4428192"/>
              <a:ext cx="1539788" cy="327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solidFill>
                    <a:schemeClr val="bg1"/>
                  </a:solidFill>
                </a:rPr>
                <a:t>Dosen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12" name="Chart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45892953"/>
                </p:ext>
              </p:extLst>
            </p:nvPr>
          </p:nvGraphicFramePr>
          <p:xfrm>
            <a:off x="12979420" y="3411551"/>
            <a:ext cx="4575586" cy="27454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3" name="Chart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92081479"/>
                </p:ext>
              </p:extLst>
            </p:nvPr>
          </p:nvGraphicFramePr>
          <p:xfrm>
            <a:off x="168479" y="2301389"/>
            <a:ext cx="7168242" cy="52845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pic>
        <p:nvPicPr>
          <p:cNvPr id="14" name="Picture 5" descr="D:\corp\POLITEKNIK NEGERI BATAM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479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626" y="285752"/>
            <a:ext cx="14858997" cy="2217855"/>
          </a:xfrm>
        </p:spPr>
        <p:txBody>
          <a:bodyPr>
            <a:normAutofit/>
          </a:bodyPr>
          <a:lstStyle/>
          <a:p>
            <a:r>
              <a:rPr lang="en-US" sz="5400" dirty="0" err="1"/>
              <a:t>Tema</a:t>
            </a:r>
            <a:r>
              <a:rPr lang="en-US" sz="5400" dirty="0"/>
              <a:t> </a:t>
            </a:r>
            <a:r>
              <a:rPr lang="en-US" sz="5400" dirty="0" smtClean="0"/>
              <a:t>Pembangunan </a:t>
            </a:r>
            <a:r>
              <a:rPr lang="en-US" sz="5400" dirty="0" err="1"/>
              <a:t>Pendidikan</a:t>
            </a:r>
            <a:r>
              <a:rPr lang="en-US" sz="5400" dirty="0"/>
              <a:t> Tinggi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3600" dirty="0" smtClean="0"/>
              <a:t>RPJMN </a:t>
            </a:r>
            <a:r>
              <a:rPr lang="en-US" sz="3600" dirty="0" err="1" smtClean="0"/>
              <a:t>Pendidikan</a:t>
            </a:r>
            <a:r>
              <a:rPr lang="en-US" sz="3600" dirty="0" smtClean="0"/>
              <a:t> 2010-2025</a:t>
            </a:r>
            <a:endParaRPr lang="en-US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0880916"/>
              </p:ext>
            </p:extLst>
          </p:nvPr>
        </p:nvGraphicFramePr>
        <p:xfrm>
          <a:off x="1541834" y="8100712"/>
          <a:ext cx="13326893" cy="1073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883715550"/>
              </p:ext>
            </p:extLst>
          </p:nvPr>
        </p:nvGraphicFramePr>
        <p:xfrm>
          <a:off x="0" y="1831011"/>
          <a:ext cx="16319438" cy="6207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Explosion 2 2"/>
          <p:cNvSpPr/>
          <p:nvPr/>
        </p:nvSpPr>
        <p:spPr>
          <a:xfrm>
            <a:off x="12604688" y="890081"/>
            <a:ext cx="5683313" cy="4362855"/>
          </a:xfrm>
          <a:prstGeom prst="irregularSeal2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Visi</a:t>
            </a:r>
            <a:r>
              <a:rPr lang="en-US" sz="2400" dirty="0"/>
              <a:t> 2025:</a:t>
            </a:r>
          </a:p>
          <a:p>
            <a:pPr algn="ctr"/>
            <a:r>
              <a:rPr lang="en-US" sz="2400" dirty="0" err="1"/>
              <a:t>Insan</a:t>
            </a:r>
            <a:r>
              <a:rPr lang="en-US" sz="2400" dirty="0"/>
              <a:t> Indonesia yang </a:t>
            </a:r>
            <a:r>
              <a:rPr lang="en-US" sz="2400" dirty="0" err="1"/>
              <a:t>Cerdas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Kompetitif</a:t>
            </a:r>
            <a:endParaRPr lang="en-US" sz="2400" dirty="0"/>
          </a:p>
        </p:txBody>
      </p:sp>
      <p:pic>
        <p:nvPicPr>
          <p:cNvPr id="8" name="Picture 5" descr="D:\corp\POLITEKNIK NEGERI BATAM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64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Bent Arrow 27"/>
          <p:cNvSpPr/>
          <p:nvPr/>
        </p:nvSpPr>
        <p:spPr>
          <a:xfrm rot="5400000" flipH="1">
            <a:off x="11698629" y="2379973"/>
            <a:ext cx="6068489" cy="4934606"/>
          </a:xfrm>
          <a:prstGeom prst="bentArrow">
            <a:avLst>
              <a:gd name="adj1" fmla="val 8680"/>
              <a:gd name="adj2" fmla="val 11791"/>
              <a:gd name="adj3" fmla="val 14500"/>
              <a:gd name="adj4" fmla="val 1609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Bent Arrow 4"/>
          <p:cNvSpPr/>
          <p:nvPr/>
        </p:nvSpPr>
        <p:spPr>
          <a:xfrm rot="5400000" flipH="1">
            <a:off x="8442279" y="3054497"/>
            <a:ext cx="4937106" cy="4727465"/>
          </a:xfrm>
          <a:prstGeom prst="bentArrow">
            <a:avLst>
              <a:gd name="adj1" fmla="val 8680"/>
              <a:gd name="adj2" fmla="val 11791"/>
              <a:gd name="adj3" fmla="val 14500"/>
              <a:gd name="adj4" fmla="val 1609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Bent Arrow 5"/>
          <p:cNvSpPr/>
          <p:nvPr/>
        </p:nvSpPr>
        <p:spPr>
          <a:xfrm rot="5400000" flipH="1">
            <a:off x="5719317" y="4203399"/>
            <a:ext cx="3046770" cy="4320000"/>
          </a:xfrm>
          <a:prstGeom prst="bentArrow">
            <a:avLst>
              <a:gd name="adj1" fmla="val 12806"/>
              <a:gd name="adj2" fmla="val 14489"/>
              <a:gd name="adj3" fmla="val 20244"/>
              <a:gd name="adj4" fmla="val 1855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noProof="1" smtClean="0"/>
              <a:t>Polibatam</a:t>
            </a:r>
            <a:r>
              <a:rPr lang="en-US" dirty="0" smtClean="0"/>
              <a:t> 2005-2025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219200" y="1079795"/>
            <a:ext cx="15773400" cy="628650"/>
          </a:xfrm>
        </p:spPr>
        <p:txBody>
          <a:bodyPr/>
          <a:lstStyle/>
          <a:p>
            <a:r>
              <a:rPr lang="en-US" noProof="1" smtClean="0"/>
              <a:t>Tahapan Fokus Pengembangan Politeknik Negeri Batam Tahun 2005-2025</a:t>
            </a:r>
            <a:endParaRPr lang="en-US" noProof="1"/>
          </a:p>
        </p:txBody>
      </p:sp>
      <p:sp>
        <p:nvSpPr>
          <p:cNvPr id="4" name="Right Arrow 3"/>
          <p:cNvSpPr/>
          <p:nvPr/>
        </p:nvSpPr>
        <p:spPr>
          <a:xfrm>
            <a:off x="1657350" y="7934081"/>
            <a:ext cx="15335250" cy="1493697"/>
          </a:xfrm>
          <a:prstGeom prst="rightArrow">
            <a:avLst>
              <a:gd name="adj1" fmla="val 50000"/>
              <a:gd name="adj2" fmla="val 5119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Long-term Planning  </a:t>
            </a:r>
            <a:r>
              <a:rPr lang="en-US" sz="4000" noProof="1" smtClean="0"/>
              <a:t>Polibatam</a:t>
            </a:r>
            <a:r>
              <a:rPr lang="en-US" sz="4000" dirty="0" smtClean="0"/>
              <a:t> 2005-2025</a:t>
            </a:r>
            <a:endParaRPr lang="en-US" sz="4000" dirty="0"/>
          </a:p>
        </p:txBody>
      </p:sp>
      <p:sp>
        <p:nvSpPr>
          <p:cNvPr id="7" name="Bent Arrow 6"/>
          <p:cNvSpPr/>
          <p:nvPr/>
        </p:nvSpPr>
        <p:spPr>
          <a:xfrm rot="5400000" flipH="1">
            <a:off x="3012789" y="4940206"/>
            <a:ext cx="1596342" cy="4296811"/>
          </a:xfrm>
          <a:prstGeom prst="ben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44399" y="5981532"/>
            <a:ext cx="3837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RENSTRA </a:t>
            </a:r>
            <a:r>
              <a:rPr lang="en-US" sz="2800" dirty="0" smtClean="0">
                <a:solidFill>
                  <a:schemeClr val="accent1"/>
                </a:solidFill>
              </a:rPr>
              <a:t>2005-2009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67417" y="6441408"/>
            <a:ext cx="37410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dirty="0" smtClean="0"/>
              <a:t>Setting Up for Public Education</a:t>
            </a:r>
          </a:p>
          <a:p>
            <a:pPr marL="173038" indent="-173038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dirty="0" smtClean="0"/>
              <a:t>Diploma Affirmation</a:t>
            </a:r>
          </a:p>
          <a:p>
            <a:pPr marL="173038" indent="-173038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dirty="0" smtClean="0"/>
              <a:t>Quality Management System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5628611" y="4700974"/>
            <a:ext cx="3837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RENSTRA </a:t>
            </a:r>
            <a:r>
              <a:rPr lang="en-US" sz="2800" dirty="0" smtClean="0">
                <a:solidFill>
                  <a:schemeClr val="accent2"/>
                </a:solidFill>
              </a:rPr>
              <a:t>2010-2014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72016" y="5224194"/>
            <a:ext cx="30840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 smtClean="0"/>
              <a:t>Transforming of New Management System</a:t>
            </a:r>
          </a:p>
          <a:p>
            <a:pPr marL="173038" indent="-173038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 smtClean="0"/>
              <a:t>Internal Consolidation</a:t>
            </a:r>
          </a:p>
          <a:p>
            <a:pPr marL="173038" indent="-173038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 smtClean="0"/>
              <a:t>Smart Building</a:t>
            </a:r>
          </a:p>
          <a:p>
            <a:pPr marL="173038" indent="-173038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 smtClean="0"/>
              <a:t>Graduate Degrees</a:t>
            </a:r>
          </a:p>
          <a:p>
            <a:pPr marL="173038" indent="-173038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 smtClean="0"/>
              <a:t>Initiated of Teaching Factory</a:t>
            </a:r>
            <a:endParaRPr lang="en-US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9200142" y="2113965"/>
            <a:ext cx="3837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RENSTRA </a:t>
            </a:r>
            <a:r>
              <a:rPr lang="en-US" sz="2800" dirty="0" smtClean="0">
                <a:solidFill>
                  <a:schemeClr val="accent3"/>
                </a:solidFill>
              </a:rPr>
              <a:t>2015-2019</a:t>
            </a:r>
            <a:endParaRPr lang="en-US" sz="2800" dirty="0">
              <a:solidFill>
                <a:schemeClr val="accent3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285141" y="2520186"/>
            <a:ext cx="34990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 smtClean="0"/>
              <a:t>Quality Improvement</a:t>
            </a:r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 smtClean="0"/>
              <a:t>Internationalization</a:t>
            </a:r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 smtClean="0"/>
              <a:t>Teaching Industry</a:t>
            </a:r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 smtClean="0"/>
              <a:t>Linked to Techno Park</a:t>
            </a:r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 smtClean="0"/>
              <a:t>Property &amp; Plant Expansion</a:t>
            </a:r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 smtClean="0"/>
              <a:t>Setting Up for Aircraft Maintenance Center</a:t>
            </a:r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 smtClean="0"/>
              <a:t>Setting Up for Business Center</a:t>
            </a:r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 smtClean="0"/>
              <a:t>Setting Up for Maritime Shaft</a:t>
            </a:r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/>
              <a:t>Expanded Academic </a:t>
            </a:r>
            <a:r>
              <a:rPr lang="en-US" sz="2000" dirty="0" err="1"/>
              <a:t>Dept</a:t>
            </a:r>
            <a:endParaRPr lang="en-US" sz="2000" dirty="0"/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/>
              <a:t>Recognition Prior Learning</a:t>
            </a:r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/>
              <a:t>Industrial Park Class</a:t>
            </a:r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/>
              <a:t>Integrated Management Information System</a:t>
            </a:r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/>
              <a:t>Bureaucracy Reformation</a:t>
            </a:r>
          </a:p>
          <a:p>
            <a:pPr marL="173038" indent="-173038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000" dirty="0" smtClean="0"/>
              <a:t>Green Campus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037503" y="1708445"/>
            <a:ext cx="3837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RENSTRA </a:t>
            </a:r>
            <a:r>
              <a:rPr lang="en-US" sz="2800" dirty="0" smtClean="0">
                <a:solidFill>
                  <a:schemeClr val="accent4"/>
                </a:solidFill>
              </a:rPr>
              <a:t>2020-2025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155934" y="2113965"/>
            <a:ext cx="318405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Clr>
                <a:schemeClr val="accent4"/>
              </a:buClr>
              <a:buFont typeface="Wingdings" pitchFamily="2" charset="2"/>
              <a:buChar char="§"/>
            </a:pPr>
            <a:r>
              <a:rPr lang="en-US" sz="2000" dirty="0" smtClean="0"/>
              <a:t>Global Networking</a:t>
            </a:r>
          </a:p>
          <a:p>
            <a:pPr marL="173038" indent="-173038">
              <a:buClr>
                <a:schemeClr val="accent4"/>
              </a:buClr>
              <a:buFont typeface="Wingdings" pitchFamily="2" charset="2"/>
              <a:buChar char="§"/>
            </a:pPr>
            <a:r>
              <a:rPr lang="en-US" sz="2000" dirty="0" smtClean="0"/>
              <a:t>Research Center</a:t>
            </a:r>
          </a:p>
          <a:p>
            <a:pPr marL="173038" indent="-173038">
              <a:buClr>
                <a:schemeClr val="accent4"/>
              </a:buClr>
              <a:buFont typeface="Wingdings" pitchFamily="2" charset="2"/>
              <a:buChar char="§"/>
            </a:pPr>
            <a:r>
              <a:rPr lang="en-US" sz="2000" dirty="0" smtClean="0"/>
              <a:t>Postgraduate Degrees</a:t>
            </a:r>
          </a:p>
          <a:p>
            <a:pPr marL="173038" indent="-173038">
              <a:buClr>
                <a:schemeClr val="accent4"/>
              </a:buClr>
              <a:buFont typeface="Wingdings" pitchFamily="2" charset="2"/>
              <a:buChar char="§"/>
            </a:pPr>
            <a:r>
              <a:rPr lang="en-US" sz="2000" dirty="0" smtClean="0"/>
              <a:t>World Class University</a:t>
            </a:r>
          </a:p>
          <a:p>
            <a:pPr marL="173038" indent="-173038">
              <a:buClr>
                <a:schemeClr val="accent4"/>
              </a:buClr>
              <a:buFont typeface="Wingdings" pitchFamily="2" charset="2"/>
              <a:buChar char="§"/>
            </a:pPr>
            <a:r>
              <a:rPr lang="en-US" sz="2000" dirty="0" smtClean="0"/>
              <a:t>Implemented Enterprise Resource Planning</a:t>
            </a:r>
          </a:p>
          <a:p>
            <a:pPr marL="173038" indent="-173038">
              <a:buClr>
                <a:schemeClr val="accent4"/>
              </a:buClr>
              <a:buFont typeface="Wingdings" pitchFamily="2" charset="2"/>
              <a:buChar char="§"/>
            </a:pPr>
            <a:r>
              <a:rPr lang="en-US" sz="2000" dirty="0" smtClean="0"/>
              <a:t>Stakeholder Collaborated</a:t>
            </a:r>
          </a:p>
          <a:p>
            <a:pPr marL="173038" indent="-173038">
              <a:buClr>
                <a:schemeClr val="accent4"/>
              </a:buClr>
              <a:buFont typeface="Wingdings" pitchFamily="2" charset="2"/>
              <a:buChar char="§"/>
            </a:pPr>
            <a:r>
              <a:rPr lang="en-US" sz="2000" dirty="0" smtClean="0"/>
              <a:t>Business Center as Academic Support</a:t>
            </a:r>
          </a:p>
          <a:p>
            <a:pPr marL="173038" indent="-173038">
              <a:buClr>
                <a:schemeClr val="accent4"/>
              </a:buClr>
              <a:buFont typeface="Wingdings" pitchFamily="2" charset="2"/>
              <a:buChar char="§"/>
            </a:pPr>
            <a:r>
              <a:rPr lang="en-US" sz="2000" dirty="0" smtClean="0"/>
              <a:t>Maritime Shaft Connectivity</a:t>
            </a:r>
          </a:p>
          <a:p>
            <a:pPr marL="173038" indent="-173038">
              <a:buClr>
                <a:schemeClr val="accent4"/>
              </a:buClr>
              <a:buFont typeface="Wingdings" pitchFamily="2" charset="2"/>
              <a:buChar char="§"/>
            </a:pPr>
            <a:r>
              <a:rPr lang="en-US" sz="2000" dirty="0" smtClean="0"/>
              <a:t>Aircraft Maintenance Connectivity</a:t>
            </a:r>
          </a:p>
          <a:p>
            <a:pPr marL="173038" indent="-173038">
              <a:buClr>
                <a:schemeClr val="accent4"/>
              </a:buClr>
              <a:buFont typeface="Wingdings" pitchFamily="2" charset="2"/>
              <a:buChar char="§"/>
            </a:pPr>
            <a:r>
              <a:rPr lang="en-US" sz="2000" dirty="0" smtClean="0"/>
              <a:t>Total Quality Management (TQM)</a:t>
            </a:r>
          </a:p>
          <a:p>
            <a:pPr marL="173038" indent="-173038">
              <a:buClr>
                <a:schemeClr val="accent4"/>
              </a:buClr>
              <a:buFont typeface="Wingdings" pitchFamily="2" charset="2"/>
              <a:buChar char="§"/>
            </a:pPr>
            <a:r>
              <a:rPr lang="en-US" sz="2000" dirty="0" smtClean="0"/>
              <a:t>Towards Malcolm Baldrige National Quality Award</a:t>
            </a:r>
          </a:p>
        </p:txBody>
      </p:sp>
      <p:pic>
        <p:nvPicPr>
          <p:cNvPr id="20" name="Picture 5" descr="D:\corp\POLITEKNIK NEGERI BATAM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3773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stCxn id="5" idx="2"/>
          </p:cNvCxnSpPr>
          <p:nvPr/>
        </p:nvCxnSpPr>
        <p:spPr>
          <a:xfrm>
            <a:off x="9079167" y="2446390"/>
            <a:ext cx="7683" cy="7840610"/>
          </a:xfrm>
          <a:prstGeom prst="line">
            <a:avLst/>
          </a:prstGeom>
          <a:ln w="38100" cap="rnd">
            <a:solidFill>
              <a:schemeClr val="tx1">
                <a:lumMod val="40000"/>
                <a:lumOff val="60000"/>
              </a:schemeClr>
            </a:solidFill>
            <a:prstDash val="sysDot"/>
            <a:miter lim="800000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174292" y="1951090"/>
            <a:ext cx="1809750" cy="49530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55076" y="2741247"/>
            <a:ext cx="46291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6 PRODI BARU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5076" y="3094640"/>
            <a:ext cx="4610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Geomatika</a:t>
            </a:r>
            <a:r>
              <a:rPr lang="en-US" sz="2000" dirty="0" smtClean="0"/>
              <a:t> </a:t>
            </a:r>
            <a:r>
              <a:rPr lang="en-US" sz="2000" dirty="0" err="1" smtClean="0"/>
              <a:t>Kelautan</a:t>
            </a:r>
            <a:r>
              <a:rPr lang="en-US" sz="2000" dirty="0" smtClean="0"/>
              <a:t>, </a:t>
            </a:r>
            <a:r>
              <a:rPr lang="en-US" sz="2000" dirty="0" err="1" smtClean="0"/>
              <a:t>Perawatan</a:t>
            </a:r>
            <a:r>
              <a:rPr lang="en-US" sz="2000" dirty="0" smtClean="0"/>
              <a:t> &amp; </a:t>
            </a:r>
            <a:r>
              <a:rPr lang="en-US" sz="2000" dirty="0" err="1" smtClean="0"/>
              <a:t>Perbaikan</a:t>
            </a:r>
            <a:r>
              <a:rPr lang="en-US" sz="2000" dirty="0" smtClean="0"/>
              <a:t> </a:t>
            </a:r>
            <a:r>
              <a:rPr lang="en-US" sz="2000" dirty="0" err="1" smtClean="0"/>
              <a:t>Pesawat</a:t>
            </a:r>
            <a:r>
              <a:rPr lang="en-US" sz="2000" dirty="0" smtClean="0"/>
              <a:t>, </a:t>
            </a:r>
            <a:r>
              <a:rPr lang="en-US" sz="2000" dirty="0" err="1" smtClean="0"/>
              <a:t>Desain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Konstruksi</a:t>
            </a:r>
            <a:r>
              <a:rPr lang="en-US" sz="2000" dirty="0" smtClean="0"/>
              <a:t> </a:t>
            </a:r>
            <a:r>
              <a:rPr lang="en-US" sz="2000" dirty="0" err="1" smtClean="0"/>
              <a:t>Kapal</a:t>
            </a:r>
            <a:r>
              <a:rPr lang="en-US" sz="2000" dirty="0" smtClean="0"/>
              <a:t>, </a:t>
            </a:r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Robotika</a:t>
            </a:r>
            <a:r>
              <a:rPr lang="en-US" sz="2000" dirty="0" smtClean="0"/>
              <a:t>, </a:t>
            </a:r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Instrumentasi</a:t>
            </a:r>
            <a:r>
              <a:rPr lang="en-US" sz="2000" dirty="0" smtClean="0"/>
              <a:t>, </a:t>
            </a:r>
            <a:r>
              <a:rPr lang="en-US" sz="2000" dirty="0" err="1" smtClean="0"/>
              <a:t>Manufaktur</a:t>
            </a:r>
            <a:r>
              <a:rPr lang="en-US" sz="2000" dirty="0" smtClean="0"/>
              <a:t>  </a:t>
            </a:r>
            <a:r>
              <a:rPr lang="en-US" sz="2000" dirty="0" err="1" smtClean="0"/>
              <a:t>Elektronika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13109879" y="2804424"/>
            <a:ext cx="46291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5 PRODI BARU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109879" y="3204541"/>
            <a:ext cx="4610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Pengelasan</a:t>
            </a:r>
            <a:r>
              <a:rPr lang="en-US" sz="2000" dirty="0" smtClean="0"/>
              <a:t>,   </a:t>
            </a:r>
            <a:r>
              <a:rPr lang="en-US" sz="2000" dirty="0" err="1" smtClean="0"/>
              <a:t>Animasi</a:t>
            </a:r>
            <a:r>
              <a:rPr lang="en-US" sz="2000" dirty="0" smtClean="0"/>
              <a:t>, </a:t>
            </a:r>
            <a:r>
              <a:rPr lang="en-US" sz="2000" dirty="0" err="1" smtClean="0"/>
              <a:t>Elektronika</a:t>
            </a:r>
            <a:r>
              <a:rPr lang="en-US" sz="2000" dirty="0" smtClean="0"/>
              <a:t> </a:t>
            </a:r>
            <a:r>
              <a:rPr lang="en-US" sz="2000" dirty="0" err="1" smtClean="0"/>
              <a:t>Penerbangan</a:t>
            </a:r>
            <a:r>
              <a:rPr lang="en-US" sz="2000" dirty="0" smtClean="0"/>
              <a:t>, </a:t>
            </a:r>
            <a:r>
              <a:rPr lang="en-US" sz="2000" dirty="0" err="1" smtClean="0"/>
              <a:t>Logistik</a:t>
            </a:r>
            <a:r>
              <a:rPr lang="en-US" sz="2000" dirty="0" smtClean="0"/>
              <a:t>,  </a:t>
            </a:r>
            <a:r>
              <a:rPr lang="en-US" sz="2000" dirty="0" err="1" smtClean="0"/>
              <a:t>Kearsipan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Perpustakaan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13039021" y="7221265"/>
            <a:ext cx="46291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INTERNASIONALISASI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032354" y="7671895"/>
            <a:ext cx="461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Sertifikasi</a:t>
            </a:r>
            <a:r>
              <a:rPr lang="en-US" sz="2000" dirty="0" smtClean="0"/>
              <a:t> </a:t>
            </a:r>
            <a:r>
              <a:rPr lang="en-US" sz="2000" dirty="0" err="1" smtClean="0"/>
              <a:t>Standar</a:t>
            </a:r>
            <a:r>
              <a:rPr lang="en-US" sz="2000" dirty="0" smtClean="0"/>
              <a:t> International, Program </a:t>
            </a:r>
            <a:r>
              <a:rPr lang="en-US" sz="2000" dirty="0" err="1" smtClean="0"/>
              <a:t>Internasional</a:t>
            </a:r>
            <a:r>
              <a:rPr lang="en-US" sz="2000" dirty="0" smtClean="0"/>
              <a:t> , </a:t>
            </a:r>
            <a:r>
              <a:rPr lang="en-US" sz="2000" dirty="0" err="1" smtClean="0"/>
              <a:t>Kelas</a:t>
            </a:r>
            <a:r>
              <a:rPr lang="en-US" sz="2000" dirty="0" smtClean="0"/>
              <a:t> </a:t>
            </a:r>
            <a:r>
              <a:rPr lang="en-US" sz="2000" dirty="0" err="1" smtClean="0"/>
              <a:t>Internasional</a:t>
            </a:r>
            <a:r>
              <a:rPr lang="en-US" sz="2000" dirty="0" smtClean="0"/>
              <a:t>, Sandwich Program, </a:t>
            </a:r>
            <a:r>
              <a:rPr lang="en-US" sz="2000" dirty="0" err="1" smtClean="0"/>
              <a:t>Pertukaran</a:t>
            </a:r>
            <a:r>
              <a:rPr lang="en-US" sz="2000" dirty="0" smtClean="0"/>
              <a:t> </a:t>
            </a:r>
            <a:r>
              <a:rPr lang="en-US" sz="2000" dirty="0" err="1" smtClean="0"/>
              <a:t>Dosen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Mahasiswa</a:t>
            </a:r>
            <a:r>
              <a:rPr lang="en-US" sz="2000" dirty="0" smtClean="0"/>
              <a:t>, </a:t>
            </a:r>
            <a:r>
              <a:rPr lang="en-US" sz="2000" dirty="0" err="1" smtClean="0"/>
              <a:t>Penelitian</a:t>
            </a:r>
            <a:r>
              <a:rPr lang="en-US" sz="2000" dirty="0" smtClean="0"/>
              <a:t> </a:t>
            </a:r>
            <a:r>
              <a:rPr lang="en-US" sz="2000" dirty="0" err="1" smtClean="0"/>
              <a:t>Kerja</a:t>
            </a:r>
            <a:r>
              <a:rPr lang="en-US" sz="2000" dirty="0" smtClean="0"/>
              <a:t> </a:t>
            </a:r>
            <a:r>
              <a:rPr lang="en-US" sz="2000" dirty="0" err="1" smtClean="0"/>
              <a:t>Sama</a:t>
            </a:r>
            <a:r>
              <a:rPr lang="en-US" sz="2000" dirty="0" smtClean="0"/>
              <a:t> </a:t>
            </a:r>
            <a:r>
              <a:rPr lang="en-US" sz="2000" dirty="0" err="1" smtClean="0"/>
              <a:t>Internasional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994268" y="8777148"/>
            <a:ext cx="46291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PROGRAM MAGISTER TERAPAN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94268" y="9216475"/>
            <a:ext cx="4610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Pembukaan</a:t>
            </a:r>
            <a:r>
              <a:rPr lang="en-US" sz="2000" dirty="0" smtClean="0"/>
              <a:t> S2 </a:t>
            </a:r>
            <a:r>
              <a:rPr lang="en-US" sz="2000" dirty="0" err="1" smtClean="0"/>
              <a:t>Terapan</a:t>
            </a:r>
            <a:r>
              <a:rPr lang="en-US" sz="2000" dirty="0" smtClean="0"/>
              <a:t> </a:t>
            </a:r>
            <a:r>
              <a:rPr lang="en-US" sz="2000" dirty="0" err="1" smtClean="0"/>
              <a:t>Bidang</a:t>
            </a:r>
            <a:r>
              <a:rPr lang="en-US" sz="2000" dirty="0" smtClean="0"/>
              <a:t> </a:t>
            </a:r>
            <a:r>
              <a:rPr lang="en-US" sz="2000" dirty="0" err="1" smtClean="0"/>
              <a:t>Teknologi</a:t>
            </a:r>
            <a:endParaRPr lang="en-US" sz="2000" dirty="0"/>
          </a:p>
        </p:txBody>
      </p:sp>
      <p:grpSp>
        <p:nvGrpSpPr>
          <p:cNvPr id="70" name="Group 69"/>
          <p:cNvGrpSpPr/>
          <p:nvPr/>
        </p:nvGrpSpPr>
        <p:grpSpPr>
          <a:xfrm>
            <a:off x="5508831" y="2955828"/>
            <a:ext cx="4032884" cy="2228850"/>
            <a:chOff x="5553075" y="3309788"/>
            <a:chExt cx="4032884" cy="2228850"/>
          </a:xfrm>
        </p:grpSpPr>
        <p:sp>
          <p:nvSpPr>
            <p:cNvPr id="8" name="Rectangle 7"/>
            <p:cNvSpPr/>
            <p:nvPr/>
          </p:nvSpPr>
          <p:spPr>
            <a:xfrm>
              <a:off x="6372225" y="4401354"/>
              <a:ext cx="2651760" cy="457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8689472" y="4026835"/>
              <a:ext cx="896487" cy="8042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2016</a:t>
              </a:r>
              <a:endParaRPr lang="en-US" sz="1600" dirty="0"/>
            </a:p>
          </p:txBody>
        </p:sp>
        <p:sp>
          <p:nvSpPr>
            <p:cNvPr id="43" name="Right Bracket 42"/>
            <p:cNvSpPr/>
            <p:nvPr/>
          </p:nvSpPr>
          <p:spPr>
            <a:xfrm>
              <a:off x="5553075" y="3309788"/>
              <a:ext cx="819150" cy="2228850"/>
            </a:xfrm>
            <a:prstGeom prst="rightBracket">
              <a:avLst>
                <a:gd name="adj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661635" y="7470135"/>
            <a:ext cx="3887279" cy="1422343"/>
            <a:chOff x="8661635" y="7735599"/>
            <a:chExt cx="3887279" cy="1422343"/>
          </a:xfrm>
        </p:grpSpPr>
        <p:sp>
          <p:nvSpPr>
            <p:cNvPr id="46" name="Rectangle 45"/>
            <p:cNvSpPr/>
            <p:nvPr/>
          </p:nvSpPr>
          <p:spPr>
            <a:xfrm>
              <a:off x="9517141" y="8371182"/>
              <a:ext cx="2212622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ight Bracket 47"/>
            <p:cNvSpPr/>
            <p:nvPr/>
          </p:nvSpPr>
          <p:spPr>
            <a:xfrm rot="10800000">
              <a:off x="11729764" y="7735599"/>
              <a:ext cx="819150" cy="1422343"/>
            </a:xfrm>
            <a:prstGeom prst="rightBracket">
              <a:avLst>
                <a:gd name="adj" fmla="val 0"/>
              </a:avLst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8661635" y="7992920"/>
              <a:ext cx="880080" cy="87636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2019</a:t>
              </a:r>
              <a:endParaRPr lang="en-US" sz="1600" dirty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8623535" y="3520800"/>
            <a:ext cx="3952846" cy="2924014"/>
            <a:chOff x="8667779" y="3779510"/>
            <a:chExt cx="3952846" cy="2924014"/>
          </a:xfrm>
        </p:grpSpPr>
        <p:sp>
          <p:nvSpPr>
            <p:cNvPr id="59" name="Rectangle 58"/>
            <p:cNvSpPr/>
            <p:nvPr/>
          </p:nvSpPr>
          <p:spPr>
            <a:xfrm flipH="1">
              <a:off x="9149715" y="5356890"/>
              <a:ext cx="265176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ight Bracket 60"/>
            <p:cNvSpPr/>
            <p:nvPr/>
          </p:nvSpPr>
          <p:spPr>
            <a:xfrm flipH="1">
              <a:off x="11801475" y="3779510"/>
              <a:ext cx="819150" cy="2924014"/>
            </a:xfrm>
            <a:prstGeom prst="rightBracket">
              <a:avLst>
                <a:gd name="adj" fmla="val 0"/>
              </a:avLst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8667779" y="4982372"/>
              <a:ext cx="918180" cy="8450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2017</a:t>
              </a:r>
              <a:endParaRPr lang="en-US" sz="1600" dirty="0"/>
            </a:p>
          </p:txBody>
        </p:sp>
      </p:grpSp>
      <p:sp>
        <p:nvSpPr>
          <p:cNvPr id="63" name="Rectangle 62"/>
          <p:cNvSpPr/>
          <p:nvPr/>
        </p:nvSpPr>
        <p:spPr>
          <a:xfrm flipH="1">
            <a:off x="6275916" y="9408556"/>
            <a:ext cx="2554013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ight Bracket 64"/>
          <p:cNvSpPr/>
          <p:nvPr/>
        </p:nvSpPr>
        <p:spPr>
          <a:xfrm rot="10800000" flipH="1">
            <a:off x="5501194" y="8785592"/>
            <a:ext cx="788955" cy="1007666"/>
          </a:xfrm>
          <a:prstGeom prst="rightBracket">
            <a:avLst>
              <a:gd name="adj" fmla="val 0"/>
            </a:avLst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8673973" y="9034531"/>
            <a:ext cx="863440" cy="8088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2020</a:t>
            </a:r>
            <a:endParaRPr lang="en-US" sz="16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1219200" y="376239"/>
            <a:ext cx="15773400" cy="842961"/>
          </a:xfrm>
          <a:prstGeom prst="rect">
            <a:avLst/>
          </a:prstGeom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/>
              <a:t>Pengembangan</a:t>
            </a:r>
            <a:r>
              <a:rPr lang="en-US" sz="5400" dirty="0" smtClean="0"/>
              <a:t> Prodi 2015-2019</a:t>
            </a:r>
            <a:endParaRPr lang="en-US" sz="5400" dirty="0"/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1257300" y="1123950"/>
            <a:ext cx="15773400" cy="628650"/>
          </a:xfrm>
          <a:prstGeom prst="rect">
            <a:avLst/>
          </a:prstGeom>
        </p:spPr>
        <p:txBody>
          <a:bodyPr/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Milestone </a:t>
            </a:r>
            <a:r>
              <a:rPr lang="en-US" sz="2400" dirty="0" err="1" smtClean="0"/>
              <a:t>Rencana</a:t>
            </a:r>
            <a:r>
              <a:rPr lang="en-US" sz="2400" dirty="0" smtClean="0"/>
              <a:t> </a:t>
            </a:r>
            <a:r>
              <a:rPr lang="en-US" sz="2400" dirty="0" err="1" smtClean="0"/>
              <a:t>Induk</a:t>
            </a:r>
            <a:r>
              <a:rPr lang="en-US" sz="2400" dirty="0" smtClean="0"/>
              <a:t> </a:t>
            </a:r>
            <a:r>
              <a:rPr lang="en-US" sz="2400" dirty="0" err="1" smtClean="0"/>
              <a:t>Pengembangan</a:t>
            </a:r>
            <a:r>
              <a:rPr lang="en-US" sz="2400" dirty="0" smtClean="0"/>
              <a:t> Program </a:t>
            </a:r>
            <a:r>
              <a:rPr lang="en-US" sz="2400" dirty="0" err="1" smtClean="0"/>
              <a:t>Studi</a:t>
            </a:r>
            <a:r>
              <a:rPr lang="en-US" sz="2400" dirty="0" smtClean="0"/>
              <a:t> &amp; </a:t>
            </a:r>
            <a:r>
              <a:rPr lang="en-US" sz="2400" dirty="0" err="1" smtClean="0"/>
              <a:t>Institusi</a:t>
            </a:r>
            <a:endParaRPr lang="en-US" sz="2400" dirty="0"/>
          </a:p>
        </p:txBody>
      </p:sp>
      <p:pic>
        <p:nvPicPr>
          <p:cNvPr id="30" name="Picture 5" descr="D:\corp\POLITEKNIK NEGERI BATAM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5186" y="222251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882615" y="4540127"/>
            <a:ext cx="46291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RPL 3 PRODI EXISTING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0972" y="4930301"/>
            <a:ext cx="461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Elektronika</a:t>
            </a:r>
            <a:r>
              <a:rPr lang="en-US" sz="2000" dirty="0" smtClean="0"/>
              <a:t>, </a:t>
            </a:r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Informatika</a:t>
            </a:r>
            <a:r>
              <a:rPr lang="en-US" sz="2000" dirty="0" smtClean="0"/>
              <a:t> &amp; </a:t>
            </a:r>
            <a:r>
              <a:rPr lang="en-US" sz="2000" dirty="0" err="1" smtClean="0"/>
              <a:t>Akuntansi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13090829" y="4288662"/>
            <a:ext cx="46291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RPL 5 PRODI EXISTING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071779" y="4739342"/>
            <a:ext cx="4610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Mesin</a:t>
            </a:r>
            <a:r>
              <a:rPr lang="en-US" sz="2000" dirty="0" smtClean="0"/>
              <a:t>, </a:t>
            </a:r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Mekatronika</a:t>
            </a:r>
            <a:r>
              <a:rPr lang="en-US" sz="2000" dirty="0" smtClean="0"/>
              <a:t>, </a:t>
            </a:r>
            <a:r>
              <a:rPr lang="en-US" sz="2000" dirty="0" err="1" smtClean="0"/>
              <a:t>Teknik</a:t>
            </a:r>
            <a:r>
              <a:rPr lang="en-US" sz="2000" dirty="0" smtClean="0"/>
              <a:t> Multimedia &amp; </a:t>
            </a:r>
            <a:r>
              <a:rPr lang="en-US" sz="2000" dirty="0" err="1" smtClean="0"/>
              <a:t>Jaringan</a:t>
            </a:r>
            <a:r>
              <a:rPr lang="en-US" sz="2000" dirty="0" smtClean="0"/>
              <a:t>, </a:t>
            </a:r>
            <a:r>
              <a:rPr lang="en-US" sz="2000" dirty="0" err="1" smtClean="0"/>
              <a:t>Administrasi</a:t>
            </a:r>
            <a:r>
              <a:rPr lang="en-US" sz="2000" dirty="0" smtClean="0"/>
              <a:t> </a:t>
            </a:r>
            <a:r>
              <a:rPr lang="en-US" sz="2000" dirty="0" err="1" smtClean="0"/>
              <a:t>Bisnis</a:t>
            </a:r>
            <a:r>
              <a:rPr lang="en-US" sz="2000" dirty="0" smtClean="0"/>
              <a:t>, </a:t>
            </a:r>
            <a:r>
              <a:rPr lang="en-US" sz="2000" dirty="0" err="1" smtClean="0"/>
              <a:t>Akuntansi</a:t>
            </a:r>
            <a:r>
              <a:rPr lang="en-US" sz="2000" dirty="0" smtClean="0"/>
              <a:t> </a:t>
            </a:r>
            <a:r>
              <a:rPr lang="en-US" sz="2000" dirty="0" err="1" smtClean="0"/>
              <a:t>Manajerial</a:t>
            </a:r>
            <a:endParaRPr lang="en-US" sz="2000" dirty="0"/>
          </a:p>
        </p:txBody>
      </p:sp>
      <p:grpSp>
        <p:nvGrpSpPr>
          <p:cNvPr id="44" name="Group 43"/>
          <p:cNvGrpSpPr/>
          <p:nvPr/>
        </p:nvGrpSpPr>
        <p:grpSpPr>
          <a:xfrm>
            <a:off x="5523579" y="6227420"/>
            <a:ext cx="4013834" cy="876365"/>
            <a:chOff x="5572125" y="7422647"/>
            <a:chExt cx="4013834" cy="876365"/>
          </a:xfrm>
        </p:grpSpPr>
        <p:sp>
          <p:nvSpPr>
            <p:cNvPr id="45" name="Rectangle 44"/>
            <p:cNvSpPr/>
            <p:nvPr/>
          </p:nvSpPr>
          <p:spPr>
            <a:xfrm>
              <a:off x="6391275" y="7797166"/>
              <a:ext cx="2651760" cy="45719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ight Bracket 46"/>
            <p:cNvSpPr/>
            <p:nvPr/>
          </p:nvSpPr>
          <p:spPr>
            <a:xfrm>
              <a:off x="5572125" y="7422647"/>
              <a:ext cx="819150" cy="822374"/>
            </a:xfrm>
            <a:prstGeom prst="rightBracket">
              <a:avLst>
                <a:gd name="adj" fmla="val 0"/>
              </a:avLst>
            </a:prstGeom>
            <a:ln w="28575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8705879" y="7422647"/>
              <a:ext cx="880080" cy="876365"/>
            </a:xfrm>
            <a:prstGeom prst="ellipse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2018</a:t>
              </a:r>
              <a:endParaRPr lang="en-US" sz="1600" dirty="0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897363" y="6061943"/>
            <a:ext cx="46291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AKREDITASI INSTITUSI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85720" y="6443888"/>
            <a:ext cx="4610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Re-</a:t>
            </a:r>
            <a:r>
              <a:rPr lang="en-US" sz="2000" dirty="0" err="1" smtClean="0"/>
              <a:t>akreditasi</a:t>
            </a:r>
            <a:r>
              <a:rPr lang="en-US" sz="2000" dirty="0" smtClean="0"/>
              <a:t> Prodi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Akreditasi</a:t>
            </a:r>
            <a:r>
              <a:rPr lang="en-US" sz="2000" dirty="0" smtClean="0"/>
              <a:t> </a:t>
            </a:r>
            <a:r>
              <a:rPr lang="en-US" sz="2000" dirty="0" err="1" smtClean="0"/>
              <a:t>Institusi</a:t>
            </a:r>
            <a:endParaRPr lang="en-US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13052729" y="5982086"/>
            <a:ext cx="46291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RE-AKREDITASI PRODI EXISTING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052729" y="6382203"/>
            <a:ext cx="461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Re-</a:t>
            </a:r>
            <a:r>
              <a:rPr lang="en-US" sz="2000" dirty="0" err="1" smtClean="0"/>
              <a:t>akreditasi</a:t>
            </a:r>
            <a:r>
              <a:rPr lang="en-US" sz="2000" dirty="0" smtClean="0"/>
              <a:t> Prodi </a:t>
            </a:r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Mekatronika</a:t>
            </a:r>
            <a:r>
              <a:rPr lang="en-US" sz="2000" dirty="0" smtClean="0"/>
              <a:t>, Multimedia &amp; </a:t>
            </a:r>
            <a:r>
              <a:rPr lang="en-US" sz="2000" dirty="0" err="1" smtClean="0"/>
              <a:t>Jaringan</a:t>
            </a:r>
            <a:r>
              <a:rPr lang="en-US" sz="2000" dirty="0" smtClean="0"/>
              <a:t>, </a:t>
            </a:r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Mesin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450943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2484923"/>
              </p:ext>
            </p:extLst>
          </p:nvPr>
        </p:nvGraphicFramePr>
        <p:xfrm>
          <a:off x="2361657" y="1331401"/>
          <a:ext cx="15346853" cy="8182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11" descr="kampus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29685" y="4229405"/>
            <a:ext cx="3410796" cy="292511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cxnSp>
        <p:nvCxnSpPr>
          <p:cNvPr id="5" name="Straight Connector 4"/>
          <p:cNvCxnSpPr/>
          <p:nvPr/>
        </p:nvCxnSpPr>
        <p:spPr>
          <a:xfrm flipV="1">
            <a:off x="10035083" y="3470780"/>
            <a:ext cx="0" cy="567911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7871570" y="5048578"/>
            <a:ext cx="458115" cy="229058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11078376" y="7039991"/>
            <a:ext cx="229058" cy="396219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1765548" y="5145635"/>
            <a:ext cx="433049" cy="229058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8558743" y="7026833"/>
            <a:ext cx="458115" cy="409379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482880" y="126043"/>
            <a:ext cx="15773400" cy="842961"/>
          </a:xfrm>
          <a:prstGeom prst="rect">
            <a:avLst/>
          </a:prstGeom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Positioning </a:t>
            </a:r>
            <a:r>
              <a:rPr lang="en-US" sz="5400" dirty="0" err="1" smtClean="0"/>
              <a:t>Polibatam</a:t>
            </a:r>
            <a:r>
              <a:rPr lang="en-US" sz="5400" dirty="0" smtClean="0"/>
              <a:t> 2015-2019</a:t>
            </a:r>
            <a:endParaRPr lang="en-US" sz="5400" dirty="0"/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520980" y="873754"/>
            <a:ext cx="15773400" cy="628650"/>
          </a:xfrm>
          <a:prstGeom prst="rect">
            <a:avLst/>
          </a:prstGeom>
        </p:spPr>
        <p:txBody>
          <a:bodyPr/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 smtClean="0"/>
              <a:t>Peran</a:t>
            </a:r>
            <a:r>
              <a:rPr lang="en-US" sz="2400" dirty="0" smtClean="0"/>
              <a:t> </a:t>
            </a:r>
            <a:r>
              <a:rPr lang="en-US" sz="2400" dirty="0" err="1" smtClean="0"/>
              <a:t>Polibatam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Peningkatan</a:t>
            </a:r>
            <a:r>
              <a:rPr lang="en-US" sz="2400" dirty="0" smtClean="0"/>
              <a:t> </a:t>
            </a:r>
            <a:r>
              <a:rPr lang="en-US" sz="2400" dirty="0" err="1" smtClean="0"/>
              <a:t>Daya</a:t>
            </a:r>
            <a:r>
              <a:rPr lang="en-US" sz="2400" dirty="0" smtClean="0"/>
              <a:t> </a:t>
            </a:r>
            <a:r>
              <a:rPr lang="en-US" sz="2400" dirty="0" err="1" smtClean="0"/>
              <a:t>Saing</a:t>
            </a:r>
            <a:r>
              <a:rPr lang="en-US" sz="2400" dirty="0" smtClean="0"/>
              <a:t> SDM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4" name="Picture 5" descr="D:\corp\POLITEKNIK NEGERI BATAM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7705" y="345910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078376" y="1650868"/>
            <a:ext cx="28187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 Academic Departments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14 Study Programs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268177" y="4244501"/>
            <a:ext cx="38286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Student Entrepreneurship Program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Business &amp; Technology Incubator</a:t>
            </a:r>
          </a:p>
          <a:p>
            <a:r>
              <a:rPr lang="en-US" sz="2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Batam</a:t>
            </a:r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Technopark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050596" y="7768982"/>
            <a:ext cx="4656659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Aircraft Maintenance Training Organization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Management &amp; Business Training Center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&amp; IT Training Center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Electronics &amp; Electrical Training Center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Design &amp; Engineering Training Center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82880" y="7593941"/>
            <a:ext cx="659110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Certified Profession Body</a:t>
            </a:r>
          </a:p>
          <a:p>
            <a:pPr algn="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Authorized </a:t>
            </a:r>
            <a:r>
              <a:rPr lang="en-US" sz="2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LabView</a:t>
            </a:r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Academy</a:t>
            </a:r>
          </a:p>
          <a:p>
            <a:pPr algn="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Authorized Cisco Networking Academy</a:t>
            </a:r>
          </a:p>
          <a:p>
            <a:pPr algn="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Engineering Construction Industry Training Board</a:t>
            </a:r>
          </a:p>
          <a:p>
            <a:pPr algn="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Authorized Language Proficiency based on TOEIC &amp; TOEFL-ITP </a:t>
            </a:r>
          </a:p>
          <a:p>
            <a:pPr algn="r"/>
            <a:endParaRPr lang="en-US" sz="2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1063" y="3754735"/>
            <a:ext cx="5618012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 Center of Studies and 10 Applied Expertise Groups</a:t>
            </a:r>
          </a:p>
          <a:p>
            <a:pPr algn="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Teaching Factory of Manufacture of Electronics</a:t>
            </a:r>
          </a:p>
          <a:p>
            <a:pPr algn="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Teaching Industry of Multimedia &amp; Animation</a:t>
            </a:r>
          </a:p>
          <a:p>
            <a:pPr algn="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Teaching Production of Manufacture </a:t>
            </a:r>
          </a:p>
          <a:p>
            <a:pPr algn="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Intellectual Property Center</a:t>
            </a:r>
          </a:p>
          <a:p>
            <a:pPr algn="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ISE Investment Gallery</a:t>
            </a:r>
          </a:p>
          <a:p>
            <a:pPr algn="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Tax Center</a:t>
            </a:r>
          </a:p>
        </p:txBody>
      </p:sp>
    </p:spTree>
    <p:extLst>
      <p:ext uri="{BB962C8B-B14F-4D97-AF65-F5344CB8AC3E}">
        <p14:creationId xmlns:p14="http://schemas.microsoft.com/office/powerpoint/2010/main" val="9774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Proyeksi</a:t>
            </a:r>
            <a:r>
              <a:rPr lang="en-US" dirty="0" smtClean="0"/>
              <a:t> </a:t>
            </a:r>
            <a:r>
              <a:rPr lang="en-US" dirty="0" err="1" smtClean="0"/>
              <a:t>Mahasiswa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 smtClean="0"/>
              <a:t>Proyeksi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smtClean="0"/>
              <a:t>20 </a:t>
            </a:r>
            <a:r>
              <a:rPr lang="en-US" dirty="0" smtClean="0"/>
              <a:t>Program </a:t>
            </a:r>
            <a:r>
              <a:rPr lang="en-US" dirty="0" err="1" smtClean="0"/>
              <a:t>Studi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254026752"/>
              </p:ext>
            </p:extLst>
          </p:nvPr>
        </p:nvGraphicFramePr>
        <p:xfrm>
          <a:off x="10493823" y="2133600"/>
          <a:ext cx="6536877" cy="650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843736222"/>
              </p:ext>
            </p:extLst>
          </p:nvPr>
        </p:nvGraphicFramePr>
        <p:xfrm>
          <a:off x="11094627" y="2731236"/>
          <a:ext cx="5335269" cy="5307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216947342"/>
              </p:ext>
            </p:extLst>
          </p:nvPr>
        </p:nvGraphicFramePr>
        <p:xfrm>
          <a:off x="11629985" y="3263770"/>
          <a:ext cx="4264553" cy="4242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83012878"/>
              </p:ext>
            </p:extLst>
          </p:nvPr>
        </p:nvGraphicFramePr>
        <p:xfrm>
          <a:off x="12151174" y="3790950"/>
          <a:ext cx="3213388" cy="3196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7" name="Group 19"/>
          <p:cNvGrpSpPr/>
          <p:nvPr/>
        </p:nvGrpSpPr>
        <p:grpSpPr>
          <a:xfrm>
            <a:off x="5734050" y="6750215"/>
            <a:ext cx="3939210" cy="935189"/>
            <a:chOff x="5734050" y="6750215"/>
            <a:chExt cx="3939210" cy="935189"/>
          </a:xfrm>
        </p:grpSpPr>
        <p:sp>
          <p:nvSpPr>
            <p:cNvPr id="17" name="TextBox 16"/>
            <p:cNvSpPr txBox="1"/>
            <p:nvPr/>
          </p:nvSpPr>
          <p:spPr>
            <a:xfrm>
              <a:off x="5734050" y="6750215"/>
              <a:ext cx="393921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4"/>
                  </a:solidFill>
                </a:rPr>
                <a:t>2016-2017</a:t>
              </a:r>
              <a:endParaRPr lang="en-US" b="1" dirty="0">
                <a:solidFill>
                  <a:schemeClr val="accent4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34050" y="7285294"/>
              <a:ext cx="380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3.450 </a:t>
              </a:r>
              <a:r>
                <a:rPr lang="en-US" sz="2000" dirty="0" err="1" smtClean="0"/>
                <a:t>mahasiswa</a:t>
              </a:r>
              <a:endParaRPr lang="en-US" sz="2000" dirty="0"/>
            </a:p>
          </p:txBody>
        </p:sp>
      </p:grpSp>
      <p:grpSp>
        <p:nvGrpSpPr>
          <p:cNvPr id="9" name="Group 18"/>
          <p:cNvGrpSpPr/>
          <p:nvPr/>
        </p:nvGrpSpPr>
        <p:grpSpPr>
          <a:xfrm>
            <a:off x="1284628" y="6750215"/>
            <a:ext cx="3939210" cy="935189"/>
            <a:chOff x="1284628" y="6750215"/>
            <a:chExt cx="3939210" cy="935189"/>
          </a:xfrm>
        </p:grpSpPr>
        <p:sp>
          <p:nvSpPr>
            <p:cNvPr id="22" name="TextBox 21"/>
            <p:cNvSpPr txBox="1"/>
            <p:nvPr/>
          </p:nvSpPr>
          <p:spPr>
            <a:xfrm>
              <a:off x="1284628" y="6750215"/>
              <a:ext cx="393921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3"/>
                  </a:solidFill>
                </a:rPr>
                <a:t>2017-2018</a:t>
              </a:r>
              <a:endParaRPr lang="en-US" b="1" dirty="0">
                <a:solidFill>
                  <a:schemeClr val="accent3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84628" y="7285294"/>
              <a:ext cx="380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5.370 </a:t>
              </a:r>
              <a:r>
                <a:rPr lang="en-US" sz="2000" dirty="0" err="1" smtClean="0"/>
                <a:t>mahasiswa</a:t>
              </a:r>
              <a:endParaRPr lang="en-US" sz="2000" dirty="0"/>
            </a:p>
          </p:txBody>
        </p:sp>
      </p:grpSp>
      <p:grpSp>
        <p:nvGrpSpPr>
          <p:cNvPr id="14" name="Group 15"/>
          <p:cNvGrpSpPr/>
          <p:nvPr/>
        </p:nvGrpSpPr>
        <p:grpSpPr>
          <a:xfrm>
            <a:off x="5734050" y="3591142"/>
            <a:ext cx="3939210" cy="935189"/>
            <a:chOff x="5734050" y="3591142"/>
            <a:chExt cx="3939210" cy="935189"/>
          </a:xfrm>
        </p:grpSpPr>
        <p:sp>
          <p:nvSpPr>
            <p:cNvPr id="27" name="TextBox 26"/>
            <p:cNvSpPr txBox="1"/>
            <p:nvPr/>
          </p:nvSpPr>
          <p:spPr>
            <a:xfrm>
              <a:off x="5734050" y="3591142"/>
              <a:ext cx="393921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2"/>
                  </a:solidFill>
                </a:rPr>
                <a:t>2019-2020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734050" y="4126221"/>
              <a:ext cx="380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6.000 </a:t>
              </a:r>
              <a:r>
                <a:rPr lang="en-US" sz="2000" dirty="0" err="1" smtClean="0"/>
                <a:t>mahasiswa</a:t>
              </a:r>
              <a:endParaRPr lang="en-US" sz="20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284627" y="3591142"/>
            <a:ext cx="3939211" cy="935189"/>
            <a:chOff x="1284627" y="3591142"/>
            <a:chExt cx="3939211" cy="935189"/>
          </a:xfrm>
        </p:grpSpPr>
        <p:sp>
          <p:nvSpPr>
            <p:cNvPr id="36" name="TextBox 35"/>
            <p:cNvSpPr txBox="1"/>
            <p:nvPr/>
          </p:nvSpPr>
          <p:spPr>
            <a:xfrm>
              <a:off x="1284628" y="3591142"/>
              <a:ext cx="393921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1"/>
                  </a:solidFill>
                </a:rPr>
                <a:t>2021-…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84627" y="4126221"/>
              <a:ext cx="39392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Target 8.000-10.000 </a:t>
              </a:r>
              <a:r>
                <a:rPr lang="en-US" sz="2000" dirty="0" err="1" smtClean="0"/>
                <a:t>mahasiswa</a:t>
              </a:r>
              <a:endParaRPr lang="en-US" sz="2000" dirty="0"/>
            </a:p>
          </p:txBody>
        </p:sp>
      </p:grpSp>
      <p:grpSp>
        <p:nvGrpSpPr>
          <p:cNvPr id="16" name="Group 25"/>
          <p:cNvGrpSpPr/>
          <p:nvPr/>
        </p:nvGrpSpPr>
        <p:grpSpPr>
          <a:xfrm>
            <a:off x="2743200" y="5790819"/>
            <a:ext cx="12773406" cy="716063"/>
            <a:chOff x="2743200" y="5790819"/>
            <a:chExt cx="12773406" cy="716063"/>
          </a:xfrm>
        </p:grpSpPr>
        <p:sp>
          <p:nvSpPr>
            <p:cNvPr id="6" name="Freeform 5"/>
            <p:cNvSpPr/>
            <p:nvPr/>
          </p:nvSpPr>
          <p:spPr>
            <a:xfrm>
              <a:off x="2838450" y="5886450"/>
              <a:ext cx="12573000" cy="533400"/>
            </a:xfrm>
            <a:custGeom>
              <a:avLst/>
              <a:gdLst>
                <a:gd name="connsiteX0" fmla="*/ 12573000 w 12573000"/>
                <a:gd name="connsiteY0" fmla="*/ 0 h 533400"/>
                <a:gd name="connsiteX1" fmla="*/ 0 w 12573000"/>
                <a:gd name="connsiteY1" fmla="*/ 0 h 533400"/>
                <a:gd name="connsiteX2" fmla="*/ 0 w 12573000"/>
                <a:gd name="connsiteY2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573000" h="533400">
                  <a:moveTo>
                    <a:pt x="12573000" y="0"/>
                  </a:moveTo>
                  <a:lnTo>
                    <a:pt x="0" y="0"/>
                  </a:lnTo>
                  <a:lnTo>
                    <a:pt x="0" y="53340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15306294" y="5790819"/>
              <a:ext cx="210312" cy="2103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2743200" y="6296570"/>
              <a:ext cx="210312" cy="2103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28"/>
          <p:cNvGrpSpPr/>
          <p:nvPr/>
        </p:nvGrpSpPr>
        <p:grpSpPr>
          <a:xfrm>
            <a:off x="7114794" y="5041294"/>
            <a:ext cx="7917180" cy="1616116"/>
            <a:chOff x="7114794" y="5041294"/>
            <a:chExt cx="7917180" cy="1616116"/>
          </a:xfrm>
        </p:grpSpPr>
        <p:sp>
          <p:nvSpPr>
            <p:cNvPr id="13" name="Freeform 12"/>
            <p:cNvSpPr/>
            <p:nvPr/>
          </p:nvSpPr>
          <p:spPr>
            <a:xfrm>
              <a:off x="7200900" y="5181600"/>
              <a:ext cx="7734300" cy="1428750"/>
            </a:xfrm>
            <a:custGeom>
              <a:avLst/>
              <a:gdLst>
                <a:gd name="connsiteX0" fmla="*/ 0 w 7734300"/>
                <a:gd name="connsiteY0" fmla="*/ 1428750 h 1428750"/>
                <a:gd name="connsiteX1" fmla="*/ 0 w 7734300"/>
                <a:gd name="connsiteY1" fmla="*/ 990600 h 1428750"/>
                <a:gd name="connsiteX2" fmla="*/ 7734300 w 7734300"/>
                <a:gd name="connsiteY2" fmla="*/ 990600 h 1428750"/>
                <a:gd name="connsiteX3" fmla="*/ 7734300 w 7734300"/>
                <a:gd name="connsiteY3" fmla="*/ 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34300" h="1428750">
                  <a:moveTo>
                    <a:pt x="0" y="1428750"/>
                  </a:moveTo>
                  <a:lnTo>
                    <a:pt x="0" y="990600"/>
                  </a:lnTo>
                  <a:lnTo>
                    <a:pt x="7734300" y="990600"/>
                  </a:lnTo>
                  <a:lnTo>
                    <a:pt x="7734300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14821662" y="5041294"/>
              <a:ext cx="210312" cy="2103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7114794" y="6447098"/>
              <a:ext cx="210312" cy="2103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916174" y="2428210"/>
            <a:ext cx="11200638" cy="857915"/>
            <a:chOff x="2916174" y="2428210"/>
            <a:chExt cx="11200638" cy="857915"/>
          </a:xfrm>
        </p:grpSpPr>
        <p:sp>
          <p:nvSpPr>
            <p:cNvPr id="4" name="Freeform 3"/>
            <p:cNvSpPr/>
            <p:nvPr/>
          </p:nvSpPr>
          <p:spPr>
            <a:xfrm>
              <a:off x="3028950" y="2514600"/>
              <a:ext cx="10877550" cy="762000"/>
            </a:xfrm>
            <a:custGeom>
              <a:avLst/>
              <a:gdLst>
                <a:gd name="connsiteX0" fmla="*/ 10877550 w 10877550"/>
                <a:gd name="connsiteY0" fmla="*/ 0 h 762000"/>
                <a:gd name="connsiteX1" fmla="*/ 0 w 10877550"/>
                <a:gd name="connsiteY1" fmla="*/ 0 h 762000"/>
                <a:gd name="connsiteX2" fmla="*/ 0 w 10877550"/>
                <a:gd name="connsiteY2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77550" h="762000">
                  <a:moveTo>
                    <a:pt x="10877550" y="0"/>
                  </a:moveTo>
                  <a:lnTo>
                    <a:pt x="0" y="0"/>
                  </a:lnTo>
                  <a:lnTo>
                    <a:pt x="0" y="76200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13906500" y="2428210"/>
              <a:ext cx="210312" cy="2103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2916174" y="3075813"/>
              <a:ext cx="210312" cy="2103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7386498" y="3019208"/>
            <a:ext cx="6730314" cy="514784"/>
            <a:chOff x="7386498" y="3019208"/>
            <a:chExt cx="6730314" cy="514784"/>
          </a:xfrm>
        </p:grpSpPr>
        <p:sp>
          <p:nvSpPr>
            <p:cNvPr id="5" name="Freeform 4"/>
            <p:cNvSpPr/>
            <p:nvPr/>
          </p:nvSpPr>
          <p:spPr>
            <a:xfrm>
              <a:off x="7486650" y="3124200"/>
              <a:ext cx="6438900" cy="323850"/>
            </a:xfrm>
            <a:custGeom>
              <a:avLst/>
              <a:gdLst>
                <a:gd name="connsiteX0" fmla="*/ 6438900 w 6438900"/>
                <a:gd name="connsiteY0" fmla="*/ 0 h 323850"/>
                <a:gd name="connsiteX1" fmla="*/ 0 w 6438900"/>
                <a:gd name="connsiteY1" fmla="*/ 0 h 323850"/>
                <a:gd name="connsiteX2" fmla="*/ 0 w 6438900"/>
                <a:gd name="connsiteY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38900" h="323850">
                  <a:moveTo>
                    <a:pt x="6438900" y="0"/>
                  </a:moveTo>
                  <a:lnTo>
                    <a:pt x="0" y="0"/>
                  </a:lnTo>
                  <a:lnTo>
                    <a:pt x="0" y="32385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13906500" y="3019208"/>
              <a:ext cx="210312" cy="2103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7386498" y="3323680"/>
              <a:ext cx="210312" cy="2103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Bent Arrow 45"/>
          <p:cNvSpPr/>
          <p:nvPr/>
        </p:nvSpPr>
        <p:spPr>
          <a:xfrm rot="16200000">
            <a:off x="4374957" y="2899294"/>
            <a:ext cx="394079" cy="5322630"/>
          </a:xfrm>
          <a:prstGeom prst="ben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Bent Arrow 46"/>
          <p:cNvSpPr/>
          <p:nvPr/>
        </p:nvSpPr>
        <p:spPr>
          <a:xfrm rot="5400000" flipH="1">
            <a:off x="4431821" y="2478478"/>
            <a:ext cx="394079" cy="5322630"/>
          </a:xfrm>
          <a:prstGeom prst="ben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Bent Arrow 47"/>
          <p:cNvSpPr/>
          <p:nvPr/>
        </p:nvSpPr>
        <p:spPr>
          <a:xfrm rot="16200000">
            <a:off x="4379501" y="2071310"/>
            <a:ext cx="394079" cy="5322630"/>
          </a:xfrm>
          <a:prstGeom prst="ben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9" name="Picture 5" descr="D:\corp\POLITEKNIK NEGERI BATAM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5186" y="222251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72054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 flipV="1">
            <a:off x="9992539" y="5933878"/>
            <a:ext cx="144379" cy="1611229"/>
            <a:chOff x="4137860" y="3684671"/>
            <a:chExt cx="144379" cy="1611229"/>
          </a:xfrm>
          <a:solidFill>
            <a:schemeClr val="accent4"/>
          </a:solidFill>
        </p:grpSpPr>
        <p:cxnSp>
          <p:nvCxnSpPr>
            <p:cNvPr id="34" name="Straight Connector 33"/>
            <p:cNvCxnSpPr/>
            <p:nvPr/>
          </p:nvCxnSpPr>
          <p:spPr>
            <a:xfrm>
              <a:off x="4210050" y="3829050"/>
              <a:ext cx="0" cy="1466850"/>
            </a:xfrm>
            <a:prstGeom prst="line">
              <a:avLst/>
            </a:prstGeom>
            <a:grpFill/>
            <a:ln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>
              <a:off x="4137860" y="3684671"/>
              <a:ext cx="144379" cy="144379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2638987" y="4056404"/>
            <a:ext cx="144379" cy="1611229"/>
            <a:chOff x="4137860" y="3684671"/>
            <a:chExt cx="144379" cy="1611229"/>
          </a:xfrm>
          <a:solidFill>
            <a:schemeClr val="accent5"/>
          </a:solidFill>
        </p:grpSpPr>
        <p:cxnSp>
          <p:nvCxnSpPr>
            <p:cNvPr id="29" name="Straight Connector 28"/>
            <p:cNvCxnSpPr/>
            <p:nvPr/>
          </p:nvCxnSpPr>
          <p:spPr>
            <a:xfrm>
              <a:off x="4210050" y="3829050"/>
              <a:ext cx="0" cy="1466850"/>
            </a:xfrm>
            <a:prstGeom prst="line">
              <a:avLst/>
            </a:prstGeom>
            <a:grpFill/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4137860" y="3684671"/>
              <a:ext cx="144379" cy="144379"/>
            </a:xfrm>
            <a:prstGeom prst="ellipse">
              <a:avLst/>
            </a:prstGeom>
            <a:grp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149979" y="4056404"/>
            <a:ext cx="144379" cy="1611229"/>
            <a:chOff x="4137860" y="3684671"/>
            <a:chExt cx="144379" cy="1611229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210050" y="3829050"/>
              <a:ext cx="0" cy="146685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4137860" y="3684671"/>
              <a:ext cx="144379" cy="14437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894483" y="4056404"/>
            <a:ext cx="144379" cy="1611229"/>
            <a:chOff x="4137860" y="3684671"/>
            <a:chExt cx="144379" cy="1611229"/>
          </a:xfrm>
          <a:solidFill>
            <a:schemeClr val="accent3"/>
          </a:solidFill>
        </p:grpSpPr>
        <p:cxnSp>
          <p:nvCxnSpPr>
            <p:cNvPr id="24" name="Straight Connector 23"/>
            <p:cNvCxnSpPr/>
            <p:nvPr/>
          </p:nvCxnSpPr>
          <p:spPr>
            <a:xfrm>
              <a:off x="4210050" y="3829050"/>
              <a:ext cx="0" cy="1466850"/>
            </a:xfrm>
            <a:prstGeom prst="line">
              <a:avLst/>
            </a:prstGeom>
            <a:grpFill/>
            <a:ln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4137860" y="3684671"/>
              <a:ext cx="144379" cy="14437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 flipV="1">
            <a:off x="5218408" y="5933878"/>
            <a:ext cx="144379" cy="1611229"/>
            <a:chOff x="4137860" y="3684671"/>
            <a:chExt cx="144379" cy="1611229"/>
          </a:xfrm>
          <a:solidFill>
            <a:schemeClr val="accent2"/>
          </a:solidFill>
        </p:grpSpPr>
        <p:cxnSp>
          <p:nvCxnSpPr>
            <p:cNvPr id="21" name="Straight Connector 20"/>
            <p:cNvCxnSpPr/>
            <p:nvPr/>
          </p:nvCxnSpPr>
          <p:spPr>
            <a:xfrm>
              <a:off x="4210050" y="3829050"/>
              <a:ext cx="0" cy="1466850"/>
            </a:xfrm>
            <a:prstGeom prst="line">
              <a:avLst/>
            </a:prstGeom>
            <a:grpFill/>
            <a:ln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4137860" y="3684671"/>
              <a:ext cx="144379" cy="144379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Proyeksi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sz="3200" dirty="0" smtClean="0"/>
              <a:t>(</a:t>
            </a:r>
            <a:r>
              <a:rPr lang="en-US" sz="3200" dirty="0" err="1" smtClean="0"/>
              <a:t>luas</a:t>
            </a:r>
            <a:r>
              <a:rPr lang="en-US" sz="3200" dirty="0" smtClean="0"/>
              <a:t> </a:t>
            </a:r>
            <a:r>
              <a:rPr lang="en-US" sz="3200" dirty="0" err="1" smtClean="0"/>
              <a:t>lahan</a:t>
            </a:r>
            <a:r>
              <a:rPr lang="en-US" sz="3200" dirty="0" smtClean="0"/>
              <a:t>, </a:t>
            </a:r>
            <a:r>
              <a:rPr lang="en-US" sz="3200" dirty="0" err="1" smtClean="0"/>
              <a:t>luas</a:t>
            </a:r>
            <a:r>
              <a:rPr lang="en-US" sz="3200" dirty="0" smtClean="0"/>
              <a:t> </a:t>
            </a:r>
            <a:r>
              <a:rPr lang="en-US" sz="3200" dirty="0" err="1" smtClean="0"/>
              <a:t>lantai</a:t>
            </a:r>
            <a:r>
              <a:rPr lang="en-US" sz="3200" dirty="0" smtClean="0"/>
              <a:t>, </a:t>
            </a:r>
            <a:r>
              <a:rPr lang="en-US" sz="3200" dirty="0" err="1" smtClean="0"/>
              <a:t>dosen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 smtClean="0"/>
              <a:t>Asumsi</a:t>
            </a:r>
            <a:r>
              <a:rPr lang="en-US" dirty="0" smtClean="0"/>
              <a:t> 15 m</a:t>
            </a:r>
            <a:r>
              <a:rPr lang="en-US" baseline="30000" dirty="0" smtClean="0"/>
              <a:t>2</a:t>
            </a:r>
            <a:r>
              <a:rPr lang="en-US" dirty="0" smtClean="0"/>
              <a:t> per </a:t>
            </a:r>
            <a:r>
              <a:rPr lang="en-US" dirty="0" err="1" smtClean="0"/>
              <a:t>mahasiswa</a:t>
            </a:r>
            <a:r>
              <a:rPr lang="en-US" dirty="0" smtClean="0"/>
              <a:t>, 30 </a:t>
            </a:r>
            <a:r>
              <a:rPr lang="en-US" dirty="0" err="1" smtClean="0"/>
              <a:t>mahasiswa</a:t>
            </a:r>
            <a:r>
              <a:rPr lang="en-US" dirty="0" smtClean="0"/>
              <a:t> per </a:t>
            </a:r>
            <a:r>
              <a:rPr lang="en-US" dirty="0" err="1" smtClean="0"/>
              <a:t>dosen</a:t>
            </a:r>
            <a:endParaRPr lang="en-US" dirty="0"/>
          </a:p>
        </p:txBody>
      </p:sp>
      <p:sp>
        <p:nvSpPr>
          <p:cNvPr id="4" name="Flowchart: Data 3"/>
          <p:cNvSpPr/>
          <p:nvPr/>
        </p:nvSpPr>
        <p:spPr>
          <a:xfrm>
            <a:off x="1650544" y="5496184"/>
            <a:ext cx="2747323" cy="660736"/>
          </a:xfrm>
          <a:prstGeom prst="flowChartInputOutp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2013-2014</a:t>
            </a:r>
            <a:endParaRPr lang="en-US" sz="2000" dirty="0"/>
          </a:p>
        </p:txBody>
      </p:sp>
      <p:sp>
        <p:nvSpPr>
          <p:cNvPr id="5" name="Flowchart: Data 4"/>
          <p:cNvSpPr/>
          <p:nvPr/>
        </p:nvSpPr>
        <p:spPr>
          <a:xfrm>
            <a:off x="4046209" y="5496184"/>
            <a:ext cx="2747323" cy="660736"/>
          </a:xfrm>
          <a:prstGeom prst="flowChartInputOut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2015-2016</a:t>
            </a:r>
            <a:endParaRPr lang="en-US" sz="2000" dirty="0"/>
          </a:p>
        </p:txBody>
      </p:sp>
      <p:sp>
        <p:nvSpPr>
          <p:cNvPr id="6" name="Flowchart: Data 5"/>
          <p:cNvSpPr/>
          <p:nvPr/>
        </p:nvSpPr>
        <p:spPr>
          <a:xfrm>
            <a:off x="6441875" y="5496184"/>
            <a:ext cx="2747323" cy="660736"/>
          </a:xfrm>
          <a:prstGeom prst="flowChartInputOutp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2017-2018</a:t>
            </a:r>
            <a:endParaRPr lang="en-US" sz="2000" dirty="0"/>
          </a:p>
        </p:txBody>
      </p:sp>
      <p:sp>
        <p:nvSpPr>
          <p:cNvPr id="7" name="Flowchart: Data 6"/>
          <p:cNvSpPr/>
          <p:nvPr/>
        </p:nvSpPr>
        <p:spPr>
          <a:xfrm>
            <a:off x="8837540" y="5496184"/>
            <a:ext cx="2747323" cy="660736"/>
          </a:xfrm>
          <a:prstGeom prst="flowChartInputOutpu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2019-2020</a:t>
            </a:r>
            <a:endParaRPr lang="en-US" sz="2000" dirty="0"/>
          </a:p>
        </p:txBody>
      </p:sp>
      <p:sp>
        <p:nvSpPr>
          <p:cNvPr id="8" name="Flowchart: Data 7"/>
          <p:cNvSpPr/>
          <p:nvPr/>
        </p:nvSpPr>
        <p:spPr>
          <a:xfrm>
            <a:off x="11233206" y="5496184"/>
            <a:ext cx="2747323" cy="660736"/>
          </a:xfrm>
          <a:prstGeom prst="flowChartInputOutpu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2021-…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1740098" y="2778584"/>
            <a:ext cx="3621295" cy="120032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Aktual</a:t>
            </a:r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Luas </a:t>
            </a:r>
            <a:r>
              <a:rPr lang="en-US" sz="2400" dirty="0" err="1" smtClean="0">
                <a:solidFill>
                  <a:schemeClr val="bg1"/>
                </a:solidFill>
              </a:rPr>
              <a:t>Lantai</a:t>
            </a:r>
            <a:r>
              <a:rPr lang="en-US" sz="2400" dirty="0" smtClean="0">
                <a:solidFill>
                  <a:schemeClr val="bg1"/>
                </a:solidFill>
              </a:rPr>
              <a:t> 20.494 m</a:t>
            </a:r>
            <a:r>
              <a:rPr lang="en-US" sz="2400" baseline="30000" dirty="0" smtClean="0">
                <a:solidFill>
                  <a:schemeClr val="bg1"/>
                </a:solidFill>
              </a:rPr>
              <a:t>2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Luas </a:t>
            </a:r>
            <a:r>
              <a:rPr lang="en-US" sz="2400" dirty="0" err="1" smtClean="0">
                <a:solidFill>
                  <a:schemeClr val="bg1"/>
                </a:solidFill>
              </a:rPr>
              <a:t>Lahan</a:t>
            </a:r>
            <a:r>
              <a:rPr lang="en-US" sz="2400" dirty="0" smtClean="0">
                <a:solidFill>
                  <a:schemeClr val="bg1"/>
                </a:solidFill>
              </a:rPr>
              <a:t>  10,5 Ha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24205" y="7838401"/>
            <a:ext cx="443637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/>
              <a:t>Luas</a:t>
            </a:r>
            <a:r>
              <a:rPr lang="en-US" sz="2000" dirty="0"/>
              <a:t> </a:t>
            </a:r>
            <a:r>
              <a:rPr lang="en-US" sz="2000" dirty="0" err="1"/>
              <a:t>lahan</a:t>
            </a:r>
            <a:r>
              <a:rPr lang="en-US" sz="2000" dirty="0"/>
              <a:t> 10,5 Ha</a:t>
            </a:r>
            <a:endParaRPr lang="en-US" sz="2000" baseline="30000" dirty="0"/>
          </a:p>
          <a:p>
            <a:pPr algn="ctr"/>
            <a:r>
              <a:rPr lang="en-US" sz="2000" dirty="0" err="1" smtClean="0"/>
              <a:t>Luas</a:t>
            </a:r>
            <a:r>
              <a:rPr lang="en-US" sz="2000" dirty="0" smtClean="0"/>
              <a:t>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28.350 m</a:t>
            </a:r>
            <a:r>
              <a:rPr lang="en-US" sz="2000" baseline="30000" dirty="0" smtClean="0"/>
              <a:t>2</a:t>
            </a:r>
            <a:endParaRPr lang="en-US" sz="2000" dirty="0" smtClean="0"/>
          </a:p>
          <a:p>
            <a:pPr algn="ctr"/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Dosen</a:t>
            </a:r>
            <a:r>
              <a:rPr lang="en-US" sz="2000" dirty="0" smtClean="0"/>
              <a:t> </a:t>
            </a:r>
            <a:r>
              <a:rPr lang="en-US" sz="2000" dirty="0" smtClean="0"/>
              <a:t>145</a:t>
            </a:r>
          </a:p>
          <a:p>
            <a:pPr algn="ctr"/>
            <a:r>
              <a:rPr lang="en-ID" sz="2000" dirty="0" err="1" smtClean="0"/>
              <a:t>Jumlah</a:t>
            </a:r>
            <a:r>
              <a:rPr lang="en-ID" sz="2000" dirty="0" smtClean="0"/>
              <a:t> </a:t>
            </a:r>
            <a:r>
              <a:rPr lang="en-ID" sz="2000" dirty="0" err="1" smtClean="0"/>
              <a:t>Tendik</a:t>
            </a:r>
            <a:r>
              <a:rPr lang="en-ID" sz="2000" dirty="0" smtClean="0"/>
              <a:t> 125 </a:t>
            </a:r>
            <a:endParaRPr lang="en-US" sz="2000" dirty="0" smtClean="0"/>
          </a:p>
          <a:p>
            <a:pPr algn="ctr"/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5741148" y="2836452"/>
            <a:ext cx="45475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/>
              <a:t>Luas</a:t>
            </a:r>
            <a:r>
              <a:rPr lang="en-US" sz="2000" dirty="0"/>
              <a:t> </a:t>
            </a:r>
            <a:r>
              <a:rPr lang="en-US" sz="2000" dirty="0" err="1"/>
              <a:t>Lahan</a:t>
            </a:r>
            <a:r>
              <a:rPr lang="en-US" sz="2000" dirty="0"/>
              <a:t> min 10,5 Ha</a:t>
            </a:r>
          </a:p>
          <a:p>
            <a:pPr algn="ctr"/>
            <a:r>
              <a:rPr lang="en-US" sz="2000" dirty="0" err="1" smtClean="0"/>
              <a:t>Luas</a:t>
            </a:r>
            <a:r>
              <a:rPr lang="en-US" sz="2000" dirty="0" smtClean="0"/>
              <a:t>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40.950 m</a:t>
            </a:r>
            <a:r>
              <a:rPr lang="en-US" sz="2000" baseline="30000" dirty="0" smtClean="0"/>
              <a:t>2</a:t>
            </a:r>
            <a:endParaRPr lang="en-US" sz="2000" dirty="0" smtClean="0"/>
          </a:p>
          <a:p>
            <a:pPr algn="ctr"/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Dosen</a:t>
            </a:r>
            <a:r>
              <a:rPr lang="en-US" sz="2000" dirty="0" smtClean="0"/>
              <a:t> </a:t>
            </a:r>
            <a:r>
              <a:rPr lang="en-US" sz="2000" dirty="0" smtClean="0"/>
              <a:t>175</a:t>
            </a:r>
          </a:p>
          <a:p>
            <a:pPr algn="ctr"/>
            <a:r>
              <a:rPr lang="en-ID" sz="2000" dirty="0" err="1" smtClean="0"/>
              <a:t>Jumlah</a:t>
            </a:r>
            <a:r>
              <a:rPr lang="en-ID" sz="2000" dirty="0" smtClean="0"/>
              <a:t> </a:t>
            </a:r>
            <a:r>
              <a:rPr lang="en-ID" sz="2000" dirty="0" err="1" smtClean="0"/>
              <a:t>Tendik</a:t>
            </a:r>
            <a:r>
              <a:rPr lang="en-ID" sz="2000" dirty="0" smtClean="0"/>
              <a:t> 145</a:t>
            </a:r>
            <a:endParaRPr lang="en-US" sz="2000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10485652" y="2836452"/>
            <a:ext cx="45475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/>
              <a:t>Luas</a:t>
            </a:r>
            <a:r>
              <a:rPr lang="en-US" sz="2000" dirty="0"/>
              <a:t> </a:t>
            </a:r>
            <a:r>
              <a:rPr lang="en-US" sz="2000" dirty="0" err="1"/>
              <a:t>Lahan</a:t>
            </a:r>
            <a:r>
              <a:rPr lang="en-US" sz="2000" dirty="0"/>
              <a:t>  min </a:t>
            </a:r>
            <a:r>
              <a:rPr lang="en-US" sz="2000" dirty="0" smtClean="0"/>
              <a:t>10 </a:t>
            </a:r>
            <a:r>
              <a:rPr lang="en-US" sz="2000" dirty="0"/>
              <a:t>Ha</a:t>
            </a:r>
          </a:p>
          <a:p>
            <a:pPr algn="ctr"/>
            <a:r>
              <a:rPr lang="en-US" sz="2000" dirty="0" err="1" smtClean="0"/>
              <a:t>Luas</a:t>
            </a:r>
            <a:r>
              <a:rPr lang="en-US" sz="2000" dirty="0" smtClean="0"/>
              <a:t>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70.000-90.000 m</a:t>
            </a:r>
            <a:r>
              <a:rPr lang="en-US" sz="2000" baseline="30000" dirty="0" smtClean="0"/>
              <a:t>2</a:t>
            </a:r>
            <a:endParaRPr lang="en-US" sz="2000" dirty="0" smtClean="0"/>
          </a:p>
          <a:p>
            <a:pPr algn="ctr"/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Dosen</a:t>
            </a:r>
            <a:r>
              <a:rPr lang="en-US" sz="2000" dirty="0" smtClean="0"/>
              <a:t> </a:t>
            </a:r>
            <a:r>
              <a:rPr lang="en-US" sz="2000" dirty="0" smtClean="0"/>
              <a:t>250-300</a:t>
            </a:r>
          </a:p>
          <a:p>
            <a:pPr algn="ctr"/>
            <a:r>
              <a:rPr lang="en-ID" sz="2000" dirty="0" err="1" smtClean="0"/>
              <a:t>Jumlah</a:t>
            </a:r>
            <a:r>
              <a:rPr lang="en-ID" sz="2000" dirty="0" smtClean="0"/>
              <a:t> </a:t>
            </a:r>
            <a:r>
              <a:rPr lang="en-ID" sz="2000" dirty="0" err="1" smtClean="0"/>
              <a:t>Tendik</a:t>
            </a:r>
            <a:r>
              <a:rPr lang="en-ID" sz="2000" dirty="0" smtClean="0"/>
              <a:t> 200</a:t>
            </a:r>
            <a:endParaRPr lang="en-US" sz="20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7846538" y="7596623"/>
            <a:ext cx="44363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/>
              <a:t>Luas</a:t>
            </a:r>
            <a:r>
              <a:rPr lang="en-US" sz="2000" dirty="0"/>
              <a:t> </a:t>
            </a:r>
            <a:r>
              <a:rPr lang="en-US" sz="2000" dirty="0" err="1"/>
              <a:t>Lahan</a:t>
            </a:r>
            <a:r>
              <a:rPr lang="en-US" sz="2000" dirty="0"/>
              <a:t> min </a:t>
            </a:r>
            <a:r>
              <a:rPr lang="en-US" sz="2000" dirty="0" smtClean="0"/>
              <a:t>10 </a:t>
            </a:r>
            <a:r>
              <a:rPr lang="en-US" sz="2000" dirty="0"/>
              <a:t>ha</a:t>
            </a:r>
          </a:p>
          <a:p>
            <a:pPr algn="ctr"/>
            <a:r>
              <a:rPr lang="en-US" sz="2000" dirty="0" err="1" smtClean="0"/>
              <a:t>Luas</a:t>
            </a:r>
            <a:r>
              <a:rPr lang="en-US" sz="2000" dirty="0" smtClean="0"/>
              <a:t>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54.500 m</a:t>
            </a:r>
            <a:r>
              <a:rPr lang="en-US" sz="2000" baseline="30000" dirty="0" smtClean="0"/>
              <a:t>2</a:t>
            </a:r>
            <a:endParaRPr lang="en-US" sz="2000" dirty="0" smtClean="0"/>
          </a:p>
          <a:p>
            <a:pPr algn="ctr"/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Dosen</a:t>
            </a:r>
            <a:r>
              <a:rPr lang="en-US" sz="2000" dirty="0" smtClean="0"/>
              <a:t> </a:t>
            </a:r>
            <a:r>
              <a:rPr lang="en-US" sz="2000" dirty="0" smtClean="0"/>
              <a:t>210</a:t>
            </a:r>
          </a:p>
          <a:p>
            <a:pPr algn="ctr"/>
            <a:r>
              <a:rPr lang="en-ID" sz="2000" dirty="0" err="1" smtClean="0"/>
              <a:t>Jumlah</a:t>
            </a:r>
            <a:r>
              <a:rPr lang="en-ID" sz="2000" dirty="0" smtClean="0"/>
              <a:t> </a:t>
            </a:r>
            <a:r>
              <a:rPr lang="en-ID" sz="2000" dirty="0" err="1" smtClean="0"/>
              <a:t>Tendik</a:t>
            </a:r>
            <a:r>
              <a:rPr lang="en-ID" sz="2000" dirty="0" smtClean="0"/>
              <a:t> 170</a:t>
            </a:r>
            <a:endParaRPr lang="en-US" sz="2000" dirty="0" smtClean="0"/>
          </a:p>
        </p:txBody>
      </p:sp>
      <p:pic>
        <p:nvPicPr>
          <p:cNvPr id="36" name="Picture 5" descr="D:\corp\POLITEKNIK NEGERI BATAM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5186" y="222251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1477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4" grpId="0" animBg="1"/>
      <p:bldP spid="19" grpId="0"/>
      <p:bldP spid="27" grpId="0"/>
      <p:bldP spid="32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Identifikasi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Sarpras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Sarpras</a:t>
            </a:r>
            <a:r>
              <a:rPr lang="en-US" dirty="0" smtClean="0"/>
              <a:t> di </a:t>
            </a:r>
            <a:r>
              <a:rPr lang="en-US" dirty="0" err="1" smtClean="0"/>
              <a:t>lingkungan</a:t>
            </a:r>
            <a:r>
              <a:rPr lang="en-US" dirty="0" smtClean="0"/>
              <a:t> existing </a:t>
            </a:r>
            <a:r>
              <a:rPr lang="en-US" dirty="0" err="1" smtClean="0"/>
              <a:t>Kampus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mendukung</a:t>
            </a:r>
            <a:r>
              <a:rPr lang="en-US" dirty="0" smtClean="0"/>
              <a:t> program </a:t>
            </a:r>
            <a:r>
              <a:rPr lang="en-US" dirty="0" err="1" smtClean="0"/>
              <a:t>prioritas</a:t>
            </a:r>
            <a:r>
              <a:rPr lang="en-US" dirty="0" smtClean="0"/>
              <a:t> </a:t>
            </a:r>
            <a:r>
              <a:rPr lang="en-US" dirty="0" err="1" smtClean="0"/>
              <a:t>Polibatam</a:t>
            </a: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36" name="Picture 5" descr="D:\corp\POLITEKNIK NEGERI BATAM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5186" y="222251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932759592"/>
              </p:ext>
            </p:extLst>
          </p:nvPr>
        </p:nvGraphicFramePr>
        <p:xfrm>
          <a:off x="1510392" y="2179638"/>
          <a:ext cx="15191016" cy="7004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34841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12923" r="8264"/>
          <a:stretch>
            <a:fillRect/>
          </a:stretch>
        </p:blipFill>
        <p:spPr bwMode="auto">
          <a:xfrm>
            <a:off x="1257300" y="1752600"/>
            <a:ext cx="13307961" cy="773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Masterplan </a:t>
            </a:r>
            <a:r>
              <a:rPr lang="en-US" dirty="0" err="1" smtClean="0"/>
              <a:t>Sarpras</a:t>
            </a:r>
            <a:r>
              <a:rPr lang="en-US" dirty="0" smtClean="0"/>
              <a:t> </a:t>
            </a:r>
            <a:r>
              <a:rPr lang="en-US" dirty="0" err="1" smtClean="0"/>
              <a:t>Kampus</a:t>
            </a:r>
            <a:r>
              <a:rPr lang="en-US" dirty="0" smtClean="0"/>
              <a:t> </a:t>
            </a:r>
            <a:r>
              <a:rPr lang="en-US" dirty="0" err="1" smtClean="0"/>
              <a:t>Terpadu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 smtClean="0"/>
              <a:t>Mendukung</a:t>
            </a:r>
            <a:r>
              <a:rPr lang="en-US" dirty="0" smtClean="0"/>
              <a:t> </a:t>
            </a:r>
            <a:r>
              <a:rPr lang="en-US" dirty="0" err="1" smtClean="0"/>
              <a:t>Rencana</a:t>
            </a:r>
            <a:r>
              <a:rPr lang="en-US" dirty="0" smtClean="0"/>
              <a:t> </a:t>
            </a:r>
            <a:r>
              <a:rPr lang="en-US" dirty="0" err="1" smtClean="0"/>
              <a:t>Strategis</a:t>
            </a:r>
            <a:r>
              <a:rPr lang="en-US" dirty="0" smtClean="0"/>
              <a:t> 2015-2019</a:t>
            </a:r>
            <a:endParaRPr lang="en-US" dirty="0"/>
          </a:p>
        </p:txBody>
      </p:sp>
      <p:pic>
        <p:nvPicPr>
          <p:cNvPr id="6" name="Picture 5" descr="D:\corp\POLITEKNIK NEGERI BATAM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26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86" y="1858089"/>
            <a:ext cx="15364134" cy="8403303"/>
          </a:xfrm>
          <a:prstGeom prst="rect">
            <a:avLst/>
          </a:prstGeom>
          <a:noFill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78426" y="328614"/>
            <a:ext cx="15773400" cy="842961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err="1"/>
              <a:t>Masterplan</a:t>
            </a:r>
            <a:r>
              <a:rPr lang="en-US" sz="6000" dirty="0"/>
              <a:t> </a:t>
            </a:r>
            <a:r>
              <a:rPr lang="en-US" sz="6000" dirty="0" err="1"/>
              <a:t>Sarpras</a:t>
            </a:r>
            <a:r>
              <a:rPr lang="en-US" sz="6000" dirty="0"/>
              <a:t> </a:t>
            </a:r>
            <a:r>
              <a:rPr lang="en-US" sz="6000" dirty="0" err="1"/>
              <a:t>Kampus</a:t>
            </a:r>
            <a:r>
              <a:rPr lang="en-US" sz="6000" dirty="0"/>
              <a:t> </a:t>
            </a:r>
            <a:r>
              <a:rPr lang="en-US" sz="6000" dirty="0" err="1"/>
              <a:t>Terpadu</a:t>
            </a:r>
            <a:r>
              <a:rPr lang="en-US" sz="6000" dirty="0"/>
              <a:t> </a:t>
            </a:r>
            <a:endParaRPr lang="en-US" sz="66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707922" y="886746"/>
            <a:ext cx="15773400" cy="628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/>
              <a:t>Mendukung</a:t>
            </a:r>
            <a:r>
              <a:rPr lang="en-US" sz="2400" dirty="0"/>
              <a:t> </a:t>
            </a:r>
            <a:r>
              <a:rPr lang="en-US" sz="2400" dirty="0" err="1"/>
              <a:t>Rencana</a:t>
            </a:r>
            <a:r>
              <a:rPr lang="en-US" sz="2400" dirty="0"/>
              <a:t> </a:t>
            </a:r>
            <a:r>
              <a:rPr lang="en-US" sz="2400" dirty="0" err="1"/>
              <a:t>Strategis</a:t>
            </a:r>
            <a:r>
              <a:rPr lang="en-US" sz="2400" dirty="0"/>
              <a:t> 2015-2019</a:t>
            </a:r>
          </a:p>
        </p:txBody>
      </p:sp>
      <p:pic>
        <p:nvPicPr>
          <p:cNvPr id="10" name="Picture 9" descr="D:\corp\POLITEKNIK NEGERI BATAM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17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73" y="410420"/>
            <a:ext cx="15773400" cy="842961"/>
          </a:xfrm>
        </p:spPr>
        <p:txBody>
          <a:bodyPr>
            <a:normAutofit/>
          </a:bodyPr>
          <a:lstStyle/>
          <a:p>
            <a:r>
              <a:rPr lang="en-US" dirty="0" err="1"/>
              <a:t>Masterplan</a:t>
            </a:r>
            <a:r>
              <a:rPr lang="en-US" dirty="0"/>
              <a:t> </a:t>
            </a:r>
            <a:r>
              <a:rPr lang="en-US" dirty="0" err="1"/>
              <a:t>Sarpras</a:t>
            </a:r>
            <a:r>
              <a:rPr lang="en-US" dirty="0"/>
              <a:t> </a:t>
            </a:r>
            <a:r>
              <a:rPr lang="en-US" dirty="0" err="1"/>
              <a:t>Kampus</a:t>
            </a:r>
            <a:r>
              <a:rPr lang="en-US" dirty="0"/>
              <a:t> </a:t>
            </a:r>
            <a:r>
              <a:rPr lang="en-US" dirty="0" err="1"/>
              <a:t>Terpadu</a:t>
            </a:r>
            <a:r>
              <a:rPr lang="en-US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71572" y="1027544"/>
            <a:ext cx="15773400" cy="628650"/>
          </a:xfrm>
        </p:spPr>
        <p:txBody>
          <a:bodyPr/>
          <a:lstStyle/>
          <a:p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Strategis</a:t>
            </a:r>
            <a:r>
              <a:rPr lang="en-US" dirty="0"/>
              <a:t> 2015-2019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489" t="2962" r="8908"/>
          <a:stretch/>
        </p:blipFill>
        <p:spPr>
          <a:xfrm>
            <a:off x="133474" y="1656194"/>
            <a:ext cx="18021050" cy="82298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68933" y="5970857"/>
            <a:ext cx="401906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Legend </a:t>
            </a:r>
          </a:p>
          <a:p>
            <a:pPr marL="342900" indent="-342900"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Tower A Teaching Building </a:t>
            </a:r>
          </a:p>
          <a:p>
            <a:pPr marL="342900" indent="-342900"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Lab Hangar/mini MRO for Engine</a:t>
            </a:r>
          </a:p>
          <a:p>
            <a:pPr marL="342900" indent="-342900"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Student Dormitory for Female</a:t>
            </a:r>
          </a:p>
          <a:p>
            <a:pPr marL="342900" indent="-342900"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Student Dormitory for Male</a:t>
            </a:r>
          </a:p>
          <a:p>
            <a:pPr marL="342900" indent="-342900"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Mechanical Workshop Laboratory-1</a:t>
            </a:r>
          </a:p>
          <a:p>
            <a:pPr marL="342900" indent="-342900">
              <a:buFontTx/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Mechanical Workshop Laboratory-2</a:t>
            </a:r>
          </a:p>
          <a:p>
            <a:pPr marL="342900" indent="-342900">
              <a:buFontTx/>
              <a:buAutoNum type="arabicPeriod"/>
            </a:pPr>
            <a:r>
              <a:rPr lang="en-US" sz="1800" dirty="0" err="1">
                <a:solidFill>
                  <a:schemeClr val="bg1"/>
                </a:solidFill>
              </a:rPr>
              <a:t>Technopreneur</a:t>
            </a:r>
            <a:r>
              <a:rPr lang="en-US" sz="1800" dirty="0">
                <a:solidFill>
                  <a:schemeClr val="bg1"/>
                </a:solidFill>
              </a:rPr>
              <a:t> Center</a:t>
            </a:r>
          </a:p>
          <a:p>
            <a:pPr marL="342900" indent="-342900">
              <a:buFontTx/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Auditorium/Amphitheater</a:t>
            </a:r>
          </a:p>
          <a:p>
            <a:pPr marL="342900" indent="-342900"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Indoor Sport Facility Building</a:t>
            </a:r>
          </a:p>
          <a:p>
            <a:pPr marL="342900" indent="-342900"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Tower B Teaching Building </a:t>
            </a:r>
          </a:p>
          <a:p>
            <a:pPr marL="342900" indent="-342900"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Robotics Workshop Laboratory-1</a:t>
            </a:r>
          </a:p>
          <a:p>
            <a:pPr marL="342900" indent="-342900"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Robotics Workshop Laboratory-2</a:t>
            </a:r>
          </a:p>
          <a:p>
            <a:pPr marL="342900" indent="-342900"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Mosque</a:t>
            </a:r>
          </a:p>
          <a:p>
            <a:pPr marL="342900" indent="-342900">
              <a:buAutoNum type="arabicPeriod"/>
            </a:pP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0" name="Picture 9" descr="D:\corp\POLITEKNIK NEGERI BATAM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97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bambang\Pictures\gedung toerw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726" y="1279335"/>
            <a:ext cx="5270780" cy="7094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bambang\Pictures\IMG_0109 copy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5"/>
          <a:stretch/>
        </p:blipFill>
        <p:spPr bwMode="auto">
          <a:xfrm>
            <a:off x="6561059" y="1279335"/>
            <a:ext cx="4200864" cy="70948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49825" y="2020541"/>
            <a:ext cx="4414287" cy="29318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11721" y="1965287"/>
            <a:ext cx="4441091" cy="29496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49824" y="6500795"/>
            <a:ext cx="4414290" cy="29318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11721" y="6445540"/>
            <a:ext cx="4441091" cy="2949680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768212" y="156364"/>
            <a:ext cx="11658600" cy="117633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cap="none" dirty="0"/>
              <a:t>TOWER A Building Construction (1)</a:t>
            </a:r>
          </a:p>
        </p:txBody>
      </p:sp>
      <p:sp>
        <p:nvSpPr>
          <p:cNvPr id="2" name="Rectangle 1"/>
          <p:cNvSpPr/>
          <p:nvPr/>
        </p:nvSpPr>
        <p:spPr>
          <a:xfrm>
            <a:off x="2106272" y="9007311"/>
            <a:ext cx="9144000" cy="196207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50" dirty="0" err="1"/>
              <a:t>Mendukung</a:t>
            </a:r>
            <a:r>
              <a:rPr lang="en-US" sz="4050" dirty="0"/>
              <a:t> </a:t>
            </a:r>
            <a:r>
              <a:rPr lang="en-US" sz="4050" dirty="0" err="1"/>
              <a:t>aktivitas</a:t>
            </a:r>
            <a:r>
              <a:rPr lang="en-US" sz="4050" dirty="0"/>
              <a:t> </a:t>
            </a:r>
            <a:r>
              <a:rPr lang="en-US" sz="4050" dirty="0" err="1"/>
              <a:t>Perkuliahan</a:t>
            </a:r>
            <a:r>
              <a:rPr lang="en-US" sz="4050" dirty="0"/>
              <a:t> </a:t>
            </a:r>
            <a:r>
              <a:rPr lang="en-US" sz="4050" dirty="0" err="1"/>
              <a:t>dan</a:t>
            </a:r>
            <a:r>
              <a:rPr lang="en-US" sz="4050" dirty="0"/>
              <a:t> </a:t>
            </a:r>
            <a:r>
              <a:rPr lang="en-US" sz="4050" dirty="0" err="1"/>
              <a:t>pembelajaran</a:t>
            </a:r>
            <a:r>
              <a:rPr lang="en-US" sz="4050" dirty="0"/>
              <a:t> </a:t>
            </a:r>
            <a:r>
              <a:rPr lang="en-US" sz="4050" dirty="0" err="1"/>
              <a:t>Praktek</a:t>
            </a:r>
            <a:r>
              <a:rPr lang="en-US" sz="4050" dirty="0"/>
              <a:t> </a:t>
            </a:r>
            <a:r>
              <a:rPr lang="en-US" sz="4050" dirty="0" err="1"/>
              <a:t>berbasis</a:t>
            </a:r>
            <a:r>
              <a:rPr lang="en-US" sz="4050" dirty="0"/>
              <a:t> teaching enterprises </a:t>
            </a:r>
            <a:r>
              <a:rPr lang="en-US" sz="4050" dirty="0" err="1"/>
              <a:t>Jurusan</a:t>
            </a:r>
            <a:r>
              <a:rPr lang="en-US" sz="4050" dirty="0"/>
              <a:t> </a:t>
            </a:r>
            <a:r>
              <a:rPr lang="en-US" sz="4050" dirty="0" err="1"/>
              <a:t>Manajemen</a:t>
            </a:r>
            <a:r>
              <a:rPr lang="en-US" sz="4050" dirty="0"/>
              <a:t> </a:t>
            </a:r>
            <a:r>
              <a:rPr lang="en-US" sz="4050" dirty="0" err="1"/>
              <a:t>Bisnis</a:t>
            </a:r>
            <a:r>
              <a:rPr lang="en-US" sz="4050" dirty="0"/>
              <a:t> </a:t>
            </a:r>
          </a:p>
        </p:txBody>
      </p:sp>
      <p:pic>
        <p:nvPicPr>
          <p:cNvPr id="16" name="Picture 15" descr="D:\corp\POLITEKNIK NEGERI BATAM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81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0609"/>
          <a:stretch/>
        </p:blipFill>
        <p:spPr>
          <a:xfrm>
            <a:off x="398564" y="1495507"/>
            <a:ext cx="15028248" cy="464811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768212" y="156364"/>
            <a:ext cx="11658600" cy="117633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cap="none" dirty="0"/>
              <a:t>Preliminary Design of Education Facilities (1)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0848"/>
          <a:stretch/>
        </p:blipFill>
        <p:spPr>
          <a:xfrm>
            <a:off x="4127602" y="6306429"/>
            <a:ext cx="13879010" cy="3757614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 flipH="1">
            <a:off x="15490562" y="1495507"/>
            <a:ext cx="2286000" cy="1804907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Hangar/ Mini MRO</a:t>
            </a:r>
          </a:p>
        </p:txBody>
      </p:sp>
      <p:sp>
        <p:nvSpPr>
          <p:cNvPr id="7" name="Pentagon 6"/>
          <p:cNvSpPr/>
          <p:nvPr/>
        </p:nvSpPr>
        <p:spPr>
          <a:xfrm>
            <a:off x="1343319" y="6306430"/>
            <a:ext cx="2784282" cy="1231787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 </a:t>
            </a:r>
            <a:r>
              <a:rPr lang="en-US" sz="2800" dirty="0" err="1"/>
              <a:t>Gedung</a:t>
            </a:r>
            <a:r>
              <a:rPr lang="en-US" sz="2800" dirty="0"/>
              <a:t> Student Dormitory 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76137" y="3391385"/>
            <a:ext cx="314855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Mendukung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, </a:t>
            </a:r>
            <a:r>
              <a:rPr lang="en-US" sz="2400" dirty="0" err="1"/>
              <a:t>praktek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teaching industry </a:t>
            </a:r>
            <a:r>
              <a:rPr lang="en-US" sz="2400" dirty="0" err="1"/>
              <a:t>perawatan</a:t>
            </a:r>
            <a:r>
              <a:rPr lang="en-US" sz="2400" dirty="0"/>
              <a:t> </a:t>
            </a:r>
            <a:r>
              <a:rPr lang="en-US" sz="2400" dirty="0" err="1"/>
              <a:t>pesawat</a:t>
            </a:r>
            <a:r>
              <a:rPr lang="en-US" sz="2400" dirty="0"/>
              <a:t> </a:t>
            </a:r>
            <a:r>
              <a:rPr lang="en-US" sz="2400" dirty="0" err="1"/>
              <a:t>udara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aircraft maintenance education center</a:t>
            </a:r>
          </a:p>
        </p:txBody>
      </p:sp>
      <p:sp>
        <p:nvSpPr>
          <p:cNvPr id="9" name="Rectangle 8"/>
          <p:cNvSpPr/>
          <p:nvPr/>
        </p:nvSpPr>
        <p:spPr>
          <a:xfrm>
            <a:off x="398564" y="7700487"/>
            <a:ext cx="3369648" cy="5701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50" dirty="0" err="1"/>
              <a:t>Asrama</a:t>
            </a:r>
            <a:r>
              <a:rPr lang="en-US" sz="4050" dirty="0"/>
              <a:t> </a:t>
            </a:r>
            <a:r>
              <a:rPr lang="en-US" sz="4050" dirty="0" err="1"/>
              <a:t>bagi</a:t>
            </a:r>
            <a:r>
              <a:rPr lang="en-US" sz="4050" dirty="0"/>
              <a:t> </a:t>
            </a:r>
            <a:r>
              <a:rPr lang="en-US" sz="4050" dirty="0" err="1"/>
              <a:t>taruna</a:t>
            </a:r>
            <a:r>
              <a:rPr lang="en-US" sz="4050" dirty="0"/>
              <a:t> </a:t>
            </a:r>
            <a:r>
              <a:rPr lang="en-US" sz="4050" dirty="0" err="1"/>
              <a:t>putra</a:t>
            </a:r>
            <a:r>
              <a:rPr lang="en-US" sz="4050" dirty="0"/>
              <a:t> &amp; </a:t>
            </a:r>
            <a:r>
              <a:rPr lang="en-US" sz="4050" dirty="0" err="1"/>
              <a:t>putri</a:t>
            </a:r>
            <a:r>
              <a:rPr lang="en-US" sz="4050" dirty="0"/>
              <a:t> </a:t>
            </a:r>
            <a:r>
              <a:rPr lang="en-US" sz="4050" dirty="0" err="1"/>
              <a:t>Bidang</a:t>
            </a:r>
            <a:r>
              <a:rPr lang="en-US" sz="4050" dirty="0"/>
              <a:t> </a:t>
            </a:r>
            <a:r>
              <a:rPr lang="en-US" sz="4050" dirty="0" err="1"/>
              <a:t>perawatan</a:t>
            </a:r>
            <a:r>
              <a:rPr lang="en-US" sz="4050" dirty="0"/>
              <a:t> </a:t>
            </a:r>
            <a:r>
              <a:rPr lang="en-US" sz="4050" dirty="0" err="1"/>
              <a:t>pesawat</a:t>
            </a:r>
            <a:r>
              <a:rPr lang="en-US" sz="4050" dirty="0"/>
              <a:t> </a:t>
            </a:r>
            <a:r>
              <a:rPr lang="en-US" sz="4050" dirty="0" err="1"/>
              <a:t>udara</a:t>
            </a:r>
            <a:r>
              <a:rPr lang="en-US" sz="4050" dirty="0"/>
              <a:t> </a:t>
            </a:r>
            <a:r>
              <a:rPr lang="en-US" sz="4050" dirty="0" err="1"/>
              <a:t>dan</a:t>
            </a:r>
            <a:r>
              <a:rPr lang="en-US" sz="4050" dirty="0"/>
              <a:t> </a:t>
            </a:r>
            <a:r>
              <a:rPr lang="en-US" sz="4050" dirty="0" err="1"/>
              <a:t>mahasiswa</a:t>
            </a:r>
            <a:r>
              <a:rPr lang="en-US" sz="4050" dirty="0"/>
              <a:t> </a:t>
            </a:r>
            <a:r>
              <a:rPr lang="en-US" sz="4050" dirty="0" err="1"/>
              <a:t>bidikmisi</a:t>
            </a:r>
            <a:r>
              <a:rPr lang="en-US" sz="4050" dirty="0"/>
              <a:t> </a:t>
            </a:r>
            <a:r>
              <a:rPr lang="en-US" sz="4050" dirty="0" err="1"/>
              <a:t>tahun</a:t>
            </a:r>
            <a:r>
              <a:rPr lang="en-US" sz="4050" dirty="0"/>
              <a:t> </a:t>
            </a:r>
            <a:r>
              <a:rPr lang="en-US" sz="4050" dirty="0" err="1"/>
              <a:t>pertama</a:t>
            </a:r>
            <a:endParaRPr lang="en-US" sz="4050" dirty="0"/>
          </a:p>
        </p:txBody>
      </p:sp>
      <p:pic>
        <p:nvPicPr>
          <p:cNvPr id="13" name="Picture 12" descr="D:\corp\POLITEKNIK NEGERI BATAM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84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683" y="1372499"/>
            <a:ext cx="16003041" cy="4049489"/>
          </a:xfrm>
          <a:prstGeom prst="rect">
            <a:avLst/>
          </a:prstGeom>
        </p:spPr>
      </p:pic>
      <p:pic>
        <p:nvPicPr>
          <p:cNvPr id="4" name="Picture 10" descr="REV ASRAMA LT 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" r="2342" b="7312"/>
          <a:stretch/>
        </p:blipFill>
        <p:spPr bwMode="auto">
          <a:xfrm>
            <a:off x="2120425" y="5461786"/>
            <a:ext cx="7683029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5592" t="4637" r="10563" b="1"/>
          <a:stretch/>
        </p:blipFill>
        <p:spPr>
          <a:xfrm>
            <a:off x="9958389" y="5715000"/>
            <a:ext cx="6229350" cy="4157088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>
            <a:off x="167315" y="1689152"/>
            <a:ext cx="2446118" cy="1551735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Auditorium/ </a:t>
            </a:r>
            <a:r>
              <a:rPr lang="en-US" sz="2800" dirty="0" err="1"/>
              <a:t>Ampitheater</a:t>
            </a:r>
            <a:endParaRPr lang="en-US" sz="2800" dirty="0"/>
          </a:p>
        </p:txBody>
      </p:sp>
      <p:sp>
        <p:nvSpPr>
          <p:cNvPr id="7" name="Pentagon 6"/>
          <p:cNvSpPr/>
          <p:nvPr/>
        </p:nvSpPr>
        <p:spPr>
          <a:xfrm flipH="1">
            <a:off x="15930562" y="6790526"/>
            <a:ext cx="2357438" cy="1551735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Student </a:t>
            </a:r>
            <a:r>
              <a:rPr lang="en-US" sz="2100" dirty="0" err="1"/>
              <a:t>Technopreneur</a:t>
            </a:r>
            <a:r>
              <a:rPr lang="en-US" sz="2100" dirty="0"/>
              <a:t> Center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768212" y="156364"/>
            <a:ext cx="11658600" cy="117633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cap="none" dirty="0"/>
              <a:t>Preliminary Design of Education Facilities (2)</a:t>
            </a:r>
          </a:p>
        </p:txBody>
      </p:sp>
      <p:sp>
        <p:nvSpPr>
          <p:cNvPr id="2" name="Rectangle 1"/>
          <p:cNvSpPr/>
          <p:nvPr/>
        </p:nvSpPr>
        <p:spPr>
          <a:xfrm>
            <a:off x="-11876" y="3397242"/>
            <a:ext cx="196548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Mendukung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expo </a:t>
            </a:r>
            <a:r>
              <a:rPr lang="en-US" sz="2400" dirty="0" err="1"/>
              <a:t>bisnis</a:t>
            </a:r>
            <a:r>
              <a:rPr lang="en-US" sz="2400" dirty="0"/>
              <a:t>, exhibition,  </a:t>
            </a:r>
            <a:r>
              <a:rPr lang="en-US" sz="2400" dirty="0" err="1"/>
              <a:t>pagelaran</a:t>
            </a:r>
            <a:r>
              <a:rPr lang="en-US" sz="2400" dirty="0"/>
              <a:t> </a:t>
            </a:r>
            <a:r>
              <a:rPr lang="en-US" sz="2400" dirty="0" err="1"/>
              <a:t>seni</a:t>
            </a:r>
            <a:r>
              <a:rPr lang="en-US" sz="2400" dirty="0"/>
              <a:t> </a:t>
            </a:r>
            <a:r>
              <a:rPr lang="en-US" sz="2400" dirty="0" err="1"/>
              <a:t>budaya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pasar</a:t>
            </a:r>
            <a:r>
              <a:rPr lang="en-US" sz="2400" dirty="0"/>
              <a:t> </a:t>
            </a:r>
            <a:r>
              <a:rPr lang="en-US" sz="2400" dirty="0" err="1"/>
              <a:t>mancanegara</a:t>
            </a:r>
            <a:r>
              <a:rPr lang="en-US" sz="2400" dirty="0"/>
              <a:t> , live concert, graduation ceremony, </a:t>
            </a:r>
            <a:r>
              <a:rPr lang="en-US" sz="2400" dirty="0" err="1"/>
              <a:t>Konferensi</a:t>
            </a:r>
            <a:r>
              <a:rPr lang="en-US" sz="2400" dirty="0"/>
              <a:t> International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9958389" y="8565051"/>
            <a:ext cx="59721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Mendukung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aktivitas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technopark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peningkatan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minat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wirausaha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berbasis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teknologi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project based learning </a:t>
            </a:r>
          </a:p>
        </p:txBody>
      </p:sp>
      <p:pic>
        <p:nvPicPr>
          <p:cNvPr id="14" name="Picture 13" descr="D:\corp\POLITEKNIK NEGERI BATAM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76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768212" y="156364"/>
            <a:ext cx="11658600" cy="117633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cap="none" dirty="0"/>
              <a:t>Preliminary Design of Education Facilities (3)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3408" y="1132023"/>
            <a:ext cx="7237793" cy="81439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7475" y="1440492"/>
            <a:ext cx="6402713" cy="8650061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>
            <a:off x="82001" y="1332701"/>
            <a:ext cx="1802106" cy="1551735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Indoor Sport Center</a:t>
            </a:r>
          </a:p>
        </p:txBody>
      </p:sp>
      <p:sp>
        <p:nvSpPr>
          <p:cNvPr id="7" name="Pentagon 6"/>
          <p:cNvSpPr/>
          <p:nvPr/>
        </p:nvSpPr>
        <p:spPr>
          <a:xfrm flipH="1">
            <a:off x="15916312" y="1794794"/>
            <a:ext cx="2087855" cy="1551735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Tower B Teaching Building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1" y="3551225"/>
            <a:ext cx="237555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Mendukung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olahraga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ruangan</a:t>
            </a:r>
            <a:r>
              <a:rPr lang="en-US" sz="2400" dirty="0"/>
              <a:t> </a:t>
            </a:r>
            <a:r>
              <a:rPr lang="en-US" sz="2400" dirty="0" err="1"/>
              <a:t>berorientasi</a:t>
            </a:r>
            <a:r>
              <a:rPr lang="en-US" sz="2400" dirty="0"/>
              <a:t> </a:t>
            </a:r>
            <a:r>
              <a:rPr lang="en-US" sz="2400" dirty="0" err="1"/>
              <a:t>pembinaan</a:t>
            </a:r>
            <a:r>
              <a:rPr lang="en-US" sz="2400" dirty="0"/>
              <a:t> </a:t>
            </a:r>
            <a:r>
              <a:rPr lang="en-US" sz="2400" dirty="0" err="1"/>
              <a:t>prestasi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salah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titik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penyelenggaran</a:t>
            </a:r>
            <a:r>
              <a:rPr lang="en-US" sz="2400" dirty="0"/>
              <a:t> </a:t>
            </a:r>
            <a:r>
              <a:rPr lang="en-US" sz="2400" dirty="0" err="1"/>
              <a:t>pertandingan</a:t>
            </a:r>
            <a:r>
              <a:rPr lang="en-US" sz="2400" dirty="0"/>
              <a:t> </a:t>
            </a:r>
            <a:r>
              <a:rPr lang="en-US" sz="2400" dirty="0" err="1"/>
              <a:t>olahraga</a:t>
            </a:r>
            <a:r>
              <a:rPr lang="en-US" sz="2400" dirty="0"/>
              <a:t> </a:t>
            </a:r>
            <a:r>
              <a:rPr lang="en-US" sz="2400" dirty="0" err="1"/>
              <a:t>standar</a:t>
            </a:r>
            <a:r>
              <a:rPr lang="en-US" sz="2400" dirty="0"/>
              <a:t> </a:t>
            </a:r>
            <a:r>
              <a:rPr lang="en-US" sz="2400" dirty="0" err="1"/>
              <a:t>internasional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6116705" y="3551225"/>
            <a:ext cx="269603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Mendukung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perkuliahan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praktek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Engineering </a:t>
            </a:r>
            <a:r>
              <a:rPr lang="en-US" sz="2400" dirty="0" err="1"/>
              <a:t>berorientasi</a:t>
            </a:r>
            <a:r>
              <a:rPr lang="en-US" sz="2400" dirty="0"/>
              <a:t> industry 4.0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digital economy</a:t>
            </a:r>
          </a:p>
        </p:txBody>
      </p:sp>
      <p:pic>
        <p:nvPicPr>
          <p:cNvPr id="13" name="Picture 12" descr="D:\corp\POLITEKNIK NEGERI BATAM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33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9178"/>
          <a:stretch/>
        </p:blipFill>
        <p:spPr>
          <a:xfrm>
            <a:off x="876598" y="1727186"/>
            <a:ext cx="14352029" cy="37733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932" y="5855337"/>
            <a:ext cx="15070544" cy="4151508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768212" y="156364"/>
            <a:ext cx="11658600" cy="117633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cap="none" dirty="0"/>
              <a:t>Preliminary Design of Education Facilities (4)</a:t>
            </a:r>
          </a:p>
        </p:txBody>
      </p:sp>
      <p:sp>
        <p:nvSpPr>
          <p:cNvPr id="5" name="Pentagon 4"/>
          <p:cNvSpPr/>
          <p:nvPr/>
        </p:nvSpPr>
        <p:spPr>
          <a:xfrm flipH="1">
            <a:off x="15134676" y="1726838"/>
            <a:ext cx="2524527" cy="1551735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Mechanical </a:t>
            </a:r>
            <a:r>
              <a:rPr lang="en-US" sz="2800" dirty="0" err="1"/>
              <a:t>Worskhop</a:t>
            </a:r>
            <a:r>
              <a:rPr lang="en-US" sz="2800" dirty="0"/>
              <a:t> Lab 1 &amp; 2</a:t>
            </a:r>
          </a:p>
        </p:txBody>
      </p:sp>
      <p:sp>
        <p:nvSpPr>
          <p:cNvPr id="6" name="Pentagon 5"/>
          <p:cNvSpPr/>
          <p:nvPr/>
        </p:nvSpPr>
        <p:spPr>
          <a:xfrm>
            <a:off x="501477" y="5738012"/>
            <a:ext cx="2524527" cy="1551735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Robotics Worskhop Lab 1 &amp; 2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3026004" y="8643026"/>
            <a:ext cx="69406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dirty="0" err="1">
                <a:solidFill>
                  <a:schemeClr val="bg1"/>
                </a:solidFill>
              </a:rPr>
              <a:t>Mendukung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aktivitas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pembelajaran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praktek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berbasis</a:t>
            </a:r>
            <a:r>
              <a:rPr lang="en-US" sz="2100" dirty="0">
                <a:solidFill>
                  <a:schemeClr val="bg1"/>
                </a:solidFill>
              </a:rPr>
              <a:t> teaching factory di </a:t>
            </a:r>
            <a:r>
              <a:rPr lang="en-US" sz="2100" dirty="0" err="1">
                <a:solidFill>
                  <a:schemeClr val="bg1"/>
                </a:solidFill>
              </a:rPr>
              <a:t>bidang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pengembangan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Teknologi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Robotika</a:t>
            </a:r>
            <a:r>
              <a:rPr lang="en-US" sz="2100" dirty="0">
                <a:solidFill>
                  <a:schemeClr val="bg1"/>
                </a:solidFill>
              </a:rPr>
              <a:t>, </a:t>
            </a:r>
            <a:r>
              <a:rPr lang="en-US" sz="2100" dirty="0" err="1">
                <a:solidFill>
                  <a:schemeClr val="bg1"/>
                </a:solidFill>
              </a:rPr>
              <a:t>Mekatronika,a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termasuk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peningkatan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minat</a:t>
            </a:r>
            <a:r>
              <a:rPr lang="en-US" sz="2100" dirty="0">
                <a:solidFill>
                  <a:schemeClr val="bg1"/>
                </a:solidFill>
              </a:rPr>
              <a:t>, </a:t>
            </a:r>
            <a:r>
              <a:rPr lang="en-US" sz="2100" dirty="0" err="1">
                <a:solidFill>
                  <a:schemeClr val="bg1"/>
                </a:solidFill>
              </a:rPr>
              <a:t>penalaran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mahasiswa</a:t>
            </a:r>
            <a:r>
              <a:rPr lang="en-US" sz="2100" dirty="0">
                <a:solidFill>
                  <a:schemeClr val="bg1"/>
                </a:solidFill>
              </a:rPr>
              <a:t> di </a:t>
            </a:r>
            <a:r>
              <a:rPr lang="en-US" sz="2100" dirty="0" err="1">
                <a:solidFill>
                  <a:schemeClr val="bg1"/>
                </a:solidFill>
              </a:rPr>
              <a:t>bidang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robotika</a:t>
            </a:r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69573" y="9222016"/>
            <a:ext cx="76412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>
                <a:solidFill>
                  <a:schemeClr val="bg1"/>
                </a:solidFill>
              </a:rPr>
              <a:t>Mendukung aktivitas pembelajaran praktek berbasis Teaching Factory bid pengembangan Teknologi Elektronika, Elektrikal, dll</a:t>
            </a:r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21898" y="4628161"/>
            <a:ext cx="72049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dirty="0" err="1">
                <a:solidFill>
                  <a:schemeClr val="bg1"/>
                </a:solidFill>
              </a:rPr>
              <a:t>Mendukung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aktivitas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pembelajaran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praktek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berbasis</a:t>
            </a:r>
            <a:r>
              <a:rPr lang="en-US" sz="2100" dirty="0">
                <a:solidFill>
                  <a:schemeClr val="bg1"/>
                </a:solidFill>
              </a:rPr>
              <a:t> teaching factory  di </a:t>
            </a:r>
            <a:r>
              <a:rPr lang="en-US" sz="2100" dirty="0" err="1">
                <a:solidFill>
                  <a:schemeClr val="bg1"/>
                </a:solidFill>
              </a:rPr>
              <a:t>bidang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teknologi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manufaktur</a:t>
            </a:r>
            <a:r>
              <a:rPr lang="en-US" sz="2100" dirty="0">
                <a:solidFill>
                  <a:schemeClr val="bg1"/>
                </a:solidFill>
              </a:rPr>
              <a:t>, </a:t>
            </a:r>
            <a:r>
              <a:rPr lang="en-US" sz="2100" dirty="0" err="1">
                <a:solidFill>
                  <a:schemeClr val="bg1"/>
                </a:solidFill>
              </a:rPr>
              <a:t>pengelasa</a:t>
            </a:r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76598" y="4500694"/>
            <a:ext cx="698535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dirty="0" err="1">
                <a:solidFill>
                  <a:schemeClr val="bg1"/>
                </a:solidFill>
              </a:rPr>
              <a:t>Mendukung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aktivitas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pembelajaran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praktek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berbasis</a:t>
            </a:r>
            <a:r>
              <a:rPr lang="en-US" sz="2100" dirty="0">
                <a:solidFill>
                  <a:schemeClr val="bg1"/>
                </a:solidFill>
              </a:rPr>
              <a:t> teaching factory </a:t>
            </a:r>
            <a:r>
              <a:rPr lang="en-US" sz="2100" dirty="0" err="1">
                <a:solidFill>
                  <a:schemeClr val="bg1"/>
                </a:solidFill>
              </a:rPr>
              <a:t>dalam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pengembangan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desain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industri</a:t>
            </a:r>
            <a:r>
              <a:rPr lang="en-US" sz="2100" dirty="0">
                <a:solidFill>
                  <a:schemeClr val="bg1"/>
                </a:solidFill>
              </a:rPr>
              <a:t>, </a:t>
            </a:r>
            <a:r>
              <a:rPr lang="en-US" sz="2100" dirty="0" err="1">
                <a:solidFill>
                  <a:schemeClr val="bg1"/>
                </a:solidFill>
              </a:rPr>
              <a:t>rancangan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kapal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  <a:r>
              <a:rPr lang="en-US" sz="2100" dirty="0" err="1">
                <a:solidFill>
                  <a:schemeClr val="bg1"/>
                </a:solidFill>
              </a:rPr>
              <a:t>dll</a:t>
            </a:r>
            <a:endParaRPr lang="en-US" sz="2100" dirty="0">
              <a:solidFill>
                <a:schemeClr val="bg1"/>
              </a:solidFill>
            </a:endParaRPr>
          </a:p>
        </p:txBody>
      </p:sp>
      <p:pic>
        <p:nvPicPr>
          <p:cNvPr id="15" name="Picture 14" descr="D:\corp\POLITEKNIK NEGERI BATAM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52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84374"/>
              </p:ext>
            </p:extLst>
          </p:nvPr>
        </p:nvGraphicFramePr>
        <p:xfrm>
          <a:off x="342293" y="2153577"/>
          <a:ext cx="17748003" cy="80880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0041"/>
                <a:gridCol w="4224467"/>
                <a:gridCol w="6758211"/>
                <a:gridCol w="1405781"/>
                <a:gridCol w="1669367"/>
                <a:gridCol w="2870136"/>
              </a:tblGrid>
              <a:tr h="736682"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5162" marR="5162" marT="5162" marB="0" anchor="ctr">
                    <a:solidFill>
                      <a:srgbClr val="2E77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en-US" sz="240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Nama</a:t>
                      </a:r>
                      <a:r>
                        <a:rPr lang="en-US" sz="2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Bangunan</a:t>
                      </a:r>
                      <a:endParaRPr lang="en-US" sz="2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62" marR="5162" marT="5162" marB="0" anchor="ctr">
                    <a:solidFill>
                      <a:srgbClr val="2E77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Tujuan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Fungsi</a:t>
                      </a:r>
                      <a:endParaRPr lang="en-US" sz="2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62" marR="5162" marT="5162" marB="0" anchor="ctr">
                    <a:solidFill>
                      <a:srgbClr val="2E77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Kapasitas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mhs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162" marR="5162" marT="5162" marB="0" anchor="ctr">
                    <a:solidFill>
                      <a:srgbClr val="2E77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Luas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Lantai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(m2)</a:t>
                      </a:r>
                    </a:p>
                  </a:txBody>
                  <a:tcPr marL="5162" marR="5162" marT="5162" marB="0" anchor="ctr">
                    <a:solidFill>
                      <a:srgbClr val="2E77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Estimasi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RAB *)</a:t>
                      </a:r>
                    </a:p>
                  </a:txBody>
                  <a:tcPr marL="5162" marR="5162" marT="5162" marB="0" anchor="ctr">
                    <a:solidFill>
                      <a:srgbClr val="2E77A8"/>
                    </a:solidFill>
                  </a:tcPr>
                </a:tc>
              </a:tr>
              <a:tr h="1102442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 dirty="0" err="1">
                          <a:effectLst/>
                        </a:rPr>
                        <a:t>Gedung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Pembelajaran</a:t>
                      </a:r>
                      <a:r>
                        <a:rPr lang="en-US" sz="2000" u="none" strike="noStrike" dirty="0">
                          <a:effectLst/>
                        </a:rPr>
                        <a:t> Smart Building Tower A </a:t>
                      </a:r>
                      <a:r>
                        <a:rPr lang="en-US" sz="2000" u="none" strike="noStrike" dirty="0" smtClean="0">
                          <a:effectLst/>
                        </a:rPr>
                        <a:t>** (</a:t>
                      </a:r>
                      <a:r>
                        <a:rPr lang="en-US" sz="2000" u="none" strike="noStrike" dirty="0">
                          <a:effectLst/>
                        </a:rPr>
                        <a:t>12 </a:t>
                      </a:r>
                      <a:r>
                        <a:rPr lang="en-US" sz="2000" u="none" strike="noStrike" dirty="0" err="1">
                          <a:effectLst/>
                        </a:rPr>
                        <a:t>lantai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>
                          <a:effectLst/>
                        </a:rPr>
                        <a:t>Mendukung aktivitas Perkuliahan dan pembelajaran Praktek berbasis teaching enterprises Jurusan Manajemen Bisnis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>
                          <a:effectLst/>
                        </a:rPr>
                        <a:t>       1,500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>
                          <a:effectLst/>
                        </a:rPr>
                        <a:t>           8,600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Rp</a:t>
                      </a:r>
                      <a:r>
                        <a:rPr lang="en-US" sz="2000" u="none" strike="noStrike" dirty="0">
                          <a:effectLst/>
                        </a:rPr>
                        <a:t>  113,860,633,250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</a:tr>
              <a:tr h="1102442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 dirty="0" err="1">
                          <a:effectLst/>
                        </a:rPr>
                        <a:t>Laboratorium</a:t>
                      </a:r>
                      <a:r>
                        <a:rPr lang="en-US" sz="2000" u="none" strike="noStrike" dirty="0">
                          <a:effectLst/>
                        </a:rPr>
                        <a:t> Hangar </a:t>
                      </a:r>
                      <a:r>
                        <a:rPr lang="en-US" sz="2000" u="none" strike="noStrike" dirty="0" err="1">
                          <a:effectLst/>
                        </a:rPr>
                        <a:t>Perawatan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Pesawat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Udara</a:t>
                      </a:r>
                      <a:r>
                        <a:rPr lang="en-US" sz="2000" u="none" strike="noStrike" dirty="0">
                          <a:effectLst/>
                        </a:rPr>
                        <a:t> /mini-MRO (3 </a:t>
                      </a:r>
                      <a:r>
                        <a:rPr lang="en-US" sz="2000" u="none" strike="noStrike" dirty="0" err="1">
                          <a:effectLst/>
                        </a:rPr>
                        <a:t>lantai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 dirty="0" err="1">
                          <a:effectLst/>
                        </a:rPr>
                        <a:t>Mendukung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aktivitas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pembelajaran</a:t>
                      </a:r>
                      <a:r>
                        <a:rPr lang="en-US" sz="2000" u="none" strike="noStrike" dirty="0">
                          <a:effectLst/>
                        </a:rPr>
                        <a:t>, </a:t>
                      </a:r>
                      <a:r>
                        <a:rPr lang="en-US" sz="2000" u="none" strike="noStrike" dirty="0" err="1">
                          <a:effectLst/>
                        </a:rPr>
                        <a:t>praktek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dan</a:t>
                      </a:r>
                      <a:r>
                        <a:rPr lang="en-US" sz="2000" u="none" strike="noStrike" dirty="0">
                          <a:effectLst/>
                        </a:rPr>
                        <a:t> teaching industry </a:t>
                      </a:r>
                      <a:r>
                        <a:rPr lang="en-US" sz="2000" u="none" strike="noStrike" dirty="0" err="1">
                          <a:effectLst/>
                        </a:rPr>
                        <a:t>perawatan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pesawat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udara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dan</a:t>
                      </a:r>
                      <a:r>
                        <a:rPr lang="en-US" sz="2000" u="none" strike="noStrike" dirty="0">
                          <a:effectLst/>
                        </a:rPr>
                        <a:t> aircraft maintenance education center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>
                          <a:effectLst/>
                        </a:rPr>
                        <a:t>          300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>
                          <a:effectLst/>
                        </a:rPr>
                        <a:t>           4,064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Rp</a:t>
                      </a:r>
                      <a:r>
                        <a:rPr lang="en-US" sz="2000" u="none" strike="noStrike" dirty="0">
                          <a:effectLst/>
                        </a:rPr>
                        <a:t>    42,508,000,000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</a:tr>
              <a:tr h="736682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 dirty="0" err="1">
                          <a:effectLst/>
                        </a:rPr>
                        <a:t>Dormitori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Putri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 </a:t>
                      </a:r>
                    </a:p>
                    <a:p>
                      <a:pPr algn="l" rtl="0" fontAlgn="t"/>
                      <a:r>
                        <a:rPr lang="en-US" sz="2000" u="none" strike="noStrike" dirty="0" smtClean="0">
                          <a:effectLst/>
                        </a:rPr>
                        <a:t>(</a:t>
                      </a:r>
                      <a:r>
                        <a:rPr lang="en-US" sz="2000" u="none" strike="noStrike" dirty="0">
                          <a:effectLst/>
                        </a:rPr>
                        <a:t>4 </a:t>
                      </a:r>
                      <a:r>
                        <a:rPr lang="en-US" sz="2000" u="none" strike="noStrike" dirty="0" err="1">
                          <a:effectLst/>
                        </a:rPr>
                        <a:t>lantai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 dirty="0" err="1">
                          <a:effectLst/>
                        </a:rPr>
                        <a:t>Asrama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bagi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taruna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putri</a:t>
                      </a:r>
                      <a:r>
                        <a:rPr lang="en-US" sz="2000" u="none" strike="noStrike" dirty="0">
                          <a:effectLst/>
                        </a:rPr>
                        <a:t>  </a:t>
                      </a:r>
                      <a:r>
                        <a:rPr lang="en-US" sz="2000" u="none" strike="noStrike" dirty="0" err="1">
                          <a:effectLst/>
                        </a:rPr>
                        <a:t>Bidang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perawatan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pesawat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udara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dan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mahasiswi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bidikmisi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tahun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pertama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>
                          <a:effectLst/>
                        </a:rPr>
                        <a:t>          150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>
                          <a:effectLst/>
                        </a:rPr>
                        <a:t>           1,074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Rp</a:t>
                      </a:r>
                      <a:r>
                        <a:rPr lang="en-US" sz="2000" u="none" strike="noStrike" dirty="0">
                          <a:effectLst/>
                        </a:rPr>
                        <a:t>    13,135,776,075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</a:tr>
              <a:tr h="736682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 dirty="0" err="1">
                          <a:effectLst/>
                        </a:rPr>
                        <a:t>Dormitori</a:t>
                      </a:r>
                      <a:r>
                        <a:rPr lang="en-US" sz="2000" u="none" strike="noStrike" dirty="0">
                          <a:effectLst/>
                        </a:rPr>
                        <a:t> Putra </a:t>
                      </a:r>
                      <a:br>
                        <a:rPr lang="en-US" sz="2000" u="none" strike="noStrike" dirty="0">
                          <a:effectLst/>
                        </a:rPr>
                      </a:br>
                      <a:r>
                        <a:rPr lang="en-US" sz="2000" u="none" strike="noStrike" dirty="0">
                          <a:effectLst/>
                        </a:rPr>
                        <a:t>(4 </a:t>
                      </a:r>
                      <a:r>
                        <a:rPr lang="en-US" sz="2000" u="none" strike="noStrike" dirty="0" err="1">
                          <a:effectLst/>
                        </a:rPr>
                        <a:t>lantai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 dirty="0" err="1">
                          <a:effectLst/>
                        </a:rPr>
                        <a:t>Asrama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bagi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taruna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putri</a:t>
                      </a:r>
                      <a:r>
                        <a:rPr lang="en-US" sz="2000" u="none" strike="noStrike" dirty="0">
                          <a:effectLst/>
                        </a:rPr>
                        <a:t>  </a:t>
                      </a:r>
                      <a:r>
                        <a:rPr lang="en-US" sz="2000" u="none" strike="noStrike" dirty="0" err="1">
                          <a:effectLst/>
                        </a:rPr>
                        <a:t>Bidang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perawatan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pesawat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udara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dan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mahasiswa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bidikmisi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tahun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pertama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>
                          <a:effectLst/>
                        </a:rPr>
                        <a:t>          230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>
                          <a:effectLst/>
                        </a:rPr>
                        <a:t>           1,347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Rp</a:t>
                      </a:r>
                      <a:r>
                        <a:rPr lang="en-US" sz="2000" u="none" strike="noStrike" dirty="0">
                          <a:effectLst/>
                        </a:rPr>
                        <a:t>    15,687,306,000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</a:tr>
              <a:tr h="1468202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 dirty="0">
                          <a:effectLst/>
                        </a:rPr>
                        <a:t>Workshop </a:t>
                      </a:r>
                      <a:r>
                        <a:rPr lang="en-US" sz="2000" u="none" strike="noStrike" dirty="0" err="1">
                          <a:effectLst/>
                        </a:rPr>
                        <a:t>Robotika</a:t>
                      </a:r>
                      <a:r>
                        <a:rPr lang="en-US" sz="2000" u="none" strike="noStrike" dirty="0">
                          <a:effectLst/>
                        </a:rPr>
                        <a:t>  -1</a:t>
                      </a:r>
                      <a:br>
                        <a:rPr lang="en-US" sz="2000" u="none" strike="noStrike" dirty="0">
                          <a:effectLst/>
                        </a:rPr>
                      </a:br>
                      <a:r>
                        <a:rPr lang="en-US" sz="2000" u="none" strike="noStrike" dirty="0">
                          <a:effectLst/>
                        </a:rPr>
                        <a:t>(3 </a:t>
                      </a:r>
                      <a:r>
                        <a:rPr lang="en-US" sz="2000" u="none" strike="noStrike" dirty="0" err="1">
                          <a:effectLst/>
                        </a:rPr>
                        <a:t>lantai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 dirty="0" err="1">
                          <a:effectLst/>
                        </a:rPr>
                        <a:t>Mendukung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aktivitas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pembelajaran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praktek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berbasis</a:t>
                      </a:r>
                      <a:r>
                        <a:rPr lang="en-US" sz="2000" u="none" strike="noStrike" dirty="0">
                          <a:effectLst/>
                        </a:rPr>
                        <a:t> teaching factory di </a:t>
                      </a:r>
                      <a:r>
                        <a:rPr lang="en-US" sz="2000" u="none" strike="noStrike" dirty="0" err="1">
                          <a:effectLst/>
                        </a:rPr>
                        <a:t>bidang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pengembangan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Teknologi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Robotika</a:t>
                      </a:r>
                      <a:r>
                        <a:rPr lang="en-US" sz="2000" u="none" strike="noStrike" dirty="0">
                          <a:effectLst/>
                        </a:rPr>
                        <a:t>, </a:t>
                      </a:r>
                      <a:r>
                        <a:rPr lang="en-US" sz="2000" u="none" strike="noStrike" dirty="0" err="1">
                          <a:effectLst/>
                        </a:rPr>
                        <a:t>Mekatronika,a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termasuk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peningkatan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minat</a:t>
                      </a:r>
                      <a:r>
                        <a:rPr lang="en-US" sz="2000" u="none" strike="noStrike" dirty="0">
                          <a:effectLst/>
                        </a:rPr>
                        <a:t>, </a:t>
                      </a:r>
                      <a:r>
                        <a:rPr lang="en-US" sz="2000" u="none" strike="noStrike" dirty="0" err="1">
                          <a:effectLst/>
                        </a:rPr>
                        <a:t>penalaran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mahasiswa</a:t>
                      </a:r>
                      <a:r>
                        <a:rPr lang="en-US" sz="2000" u="none" strike="noStrike" dirty="0">
                          <a:effectLst/>
                        </a:rPr>
                        <a:t> di </a:t>
                      </a:r>
                      <a:r>
                        <a:rPr lang="en-US" sz="2000" u="none" strike="noStrike" dirty="0" err="1">
                          <a:effectLst/>
                        </a:rPr>
                        <a:t>bidang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robotika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>
                          <a:effectLst/>
                        </a:rPr>
                        <a:t>          210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>
                          <a:effectLst/>
                        </a:rPr>
                        <a:t>           2,865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Rp</a:t>
                      </a:r>
                      <a:r>
                        <a:rPr lang="en-US" sz="2000" u="none" strike="noStrike" dirty="0">
                          <a:effectLst/>
                        </a:rPr>
                        <a:t>    26,526,454,000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</a:tr>
              <a:tr h="1102442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>
                          <a:effectLst/>
                        </a:rPr>
                        <a:t>Workshop Robotika - 2 </a:t>
                      </a:r>
                      <a:br>
                        <a:rPr lang="en-US" sz="2000" u="none" strike="noStrike">
                          <a:effectLst/>
                        </a:rPr>
                      </a:br>
                      <a:r>
                        <a:rPr lang="en-US" sz="2000" u="none" strike="noStrike">
                          <a:effectLst/>
                        </a:rPr>
                        <a:t>(3 lantai)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 dirty="0" err="1">
                          <a:effectLst/>
                        </a:rPr>
                        <a:t>Mendukung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aktivitas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pembelajaran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praktek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berbasis</a:t>
                      </a:r>
                      <a:r>
                        <a:rPr lang="en-US" sz="2000" u="none" strike="noStrike" dirty="0">
                          <a:effectLst/>
                        </a:rPr>
                        <a:t> Teaching Factory bid </a:t>
                      </a:r>
                      <a:r>
                        <a:rPr lang="en-US" sz="2000" u="none" strike="noStrike" dirty="0" err="1">
                          <a:effectLst/>
                        </a:rPr>
                        <a:t>pengembangan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Teknologi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Elektronika</a:t>
                      </a:r>
                      <a:r>
                        <a:rPr lang="en-US" sz="2000" u="none" strike="noStrike" dirty="0">
                          <a:effectLst/>
                        </a:rPr>
                        <a:t>, </a:t>
                      </a:r>
                      <a:r>
                        <a:rPr lang="en-US" sz="2000" u="none" strike="noStrike" dirty="0" err="1">
                          <a:effectLst/>
                        </a:rPr>
                        <a:t>Elektrikal</a:t>
                      </a:r>
                      <a:r>
                        <a:rPr lang="en-US" sz="2000" u="none" strike="noStrike" dirty="0">
                          <a:effectLst/>
                        </a:rPr>
                        <a:t>, </a:t>
                      </a:r>
                      <a:r>
                        <a:rPr lang="en-US" sz="2000" u="none" strike="noStrike" dirty="0" err="1">
                          <a:effectLst/>
                        </a:rPr>
                        <a:t>dll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>
                          <a:effectLst/>
                        </a:rPr>
                        <a:t>          180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>
                          <a:effectLst/>
                        </a:rPr>
                        <a:t>           1,215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Rp</a:t>
                      </a:r>
                      <a:r>
                        <a:rPr lang="en-US" sz="2000" u="none" strike="noStrike" dirty="0">
                          <a:effectLst/>
                        </a:rPr>
                        <a:t>    14,515,476,000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</a:tr>
              <a:tr h="1102442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a-DK" sz="2000" u="none" strike="noStrike">
                          <a:effectLst/>
                        </a:rPr>
                        <a:t>Workshop Mekanikal -1 </a:t>
                      </a:r>
                      <a:br>
                        <a:rPr lang="da-DK" sz="2000" u="none" strike="noStrike">
                          <a:effectLst/>
                        </a:rPr>
                      </a:br>
                      <a:r>
                        <a:rPr lang="da-DK" sz="2000" u="none" strike="noStrike">
                          <a:effectLst/>
                        </a:rPr>
                        <a:t>(3 lantai)</a:t>
                      </a:r>
                      <a:endParaRPr lang="da-DK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 dirty="0" err="1">
                          <a:effectLst/>
                        </a:rPr>
                        <a:t>Mendukung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aktivitas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pembelajaran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praktek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berbasis</a:t>
                      </a:r>
                      <a:r>
                        <a:rPr lang="en-US" sz="2000" u="none" strike="noStrike" dirty="0">
                          <a:effectLst/>
                        </a:rPr>
                        <a:t> teaching factory  di </a:t>
                      </a:r>
                      <a:r>
                        <a:rPr lang="en-US" sz="2000" u="none" strike="noStrike" dirty="0" err="1">
                          <a:effectLst/>
                        </a:rPr>
                        <a:t>bidang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teknologi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manufaktur</a:t>
                      </a:r>
                      <a:r>
                        <a:rPr lang="en-US" sz="2000" u="none" strike="noStrike" dirty="0">
                          <a:effectLst/>
                        </a:rPr>
                        <a:t>, </a:t>
                      </a:r>
                      <a:r>
                        <a:rPr lang="en-US" sz="2000" u="none" strike="noStrike" dirty="0" err="1">
                          <a:effectLst/>
                        </a:rPr>
                        <a:t>pengelasan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 dirty="0">
                          <a:effectLst/>
                        </a:rPr>
                        <a:t>          180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 dirty="0">
                          <a:effectLst/>
                        </a:rPr>
                        <a:t>           1,560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Rp</a:t>
                      </a:r>
                      <a:r>
                        <a:rPr lang="en-US" sz="2000" u="none" strike="noStrike" dirty="0">
                          <a:effectLst/>
                        </a:rPr>
                        <a:t>    22,393,736,000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</a:tr>
            </a:tbl>
          </a:graphicData>
        </a:graphic>
      </p:graphicFrame>
      <p:sp>
        <p:nvSpPr>
          <p:cNvPr id="9" name="Pentagon 8"/>
          <p:cNvSpPr/>
          <p:nvPr/>
        </p:nvSpPr>
        <p:spPr>
          <a:xfrm>
            <a:off x="367344" y="1257300"/>
            <a:ext cx="7749521" cy="743733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ESTIMASI RAB UNTUK  BANGUNAN </a:t>
            </a:r>
            <a:r>
              <a:rPr lang="en-US" sz="2800" dirty="0" smtClean="0"/>
              <a:t>FISIK (1)</a:t>
            </a:r>
            <a:endParaRPr lang="en-US" sz="2800" dirty="0"/>
          </a:p>
        </p:txBody>
      </p:sp>
      <p:pic>
        <p:nvPicPr>
          <p:cNvPr id="10" name="Picture 9" descr="D:\corp\POLITEKNIK NEGERI BATAM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52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718551"/>
              </p:ext>
            </p:extLst>
          </p:nvPr>
        </p:nvGraphicFramePr>
        <p:xfrm>
          <a:off x="366736" y="1730567"/>
          <a:ext cx="17748003" cy="8464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0041"/>
                <a:gridCol w="4188062"/>
                <a:gridCol w="6794616"/>
                <a:gridCol w="1405781"/>
                <a:gridCol w="1669367"/>
                <a:gridCol w="2870136"/>
              </a:tblGrid>
              <a:tr h="736682"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5162" marR="5162" marT="5162" marB="0" anchor="ctr">
                    <a:solidFill>
                      <a:srgbClr val="2E77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en-US" sz="240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Nama</a:t>
                      </a:r>
                      <a:r>
                        <a:rPr lang="en-US" sz="2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Bangunan</a:t>
                      </a:r>
                      <a:endParaRPr lang="en-US" sz="2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62" marR="5162" marT="5162" marB="0" anchor="ctr">
                    <a:solidFill>
                      <a:srgbClr val="2E77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Tujuan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Fungsi</a:t>
                      </a:r>
                      <a:endParaRPr lang="en-US" sz="2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62" marR="5162" marT="5162" marB="0" anchor="ctr">
                    <a:solidFill>
                      <a:srgbClr val="2E77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Kapasitas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mhs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162" marR="5162" marT="5162" marB="0" anchor="ctr">
                    <a:solidFill>
                      <a:srgbClr val="2E77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Luas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Lantai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(m2)</a:t>
                      </a:r>
                    </a:p>
                  </a:txBody>
                  <a:tcPr marL="5162" marR="5162" marT="5162" marB="0" anchor="ctr">
                    <a:solidFill>
                      <a:srgbClr val="2E77A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en-US" sz="24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Estimasi</a:t>
                      </a:r>
                      <a:r>
                        <a:rPr lang="en-US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RAB *)</a:t>
                      </a:r>
                    </a:p>
                  </a:txBody>
                  <a:tcPr marL="5162" marR="5162" marT="5162" marB="0" anchor="ctr">
                    <a:solidFill>
                      <a:srgbClr val="2E77A8"/>
                    </a:solidFill>
                  </a:tcPr>
                </a:tc>
              </a:tr>
              <a:tr h="1102442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a-DK" sz="2000" u="none" strike="noStrike" dirty="0">
                          <a:effectLst/>
                        </a:rPr>
                        <a:t>Workshop Mekanikal -2 </a:t>
                      </a:r>
                      <a:br>
                        <a:rPr lang="da-DK" sz="2000" u="none" strike="noStrike" dirty="0">
                          <a:effectLst/>
                        </a:rPr>
                      </a:br>
                      <a:r>
                        <a:rPr lang="da-DK" sz="2000" u="none" strike="noStrike" dirty="0">
                          <a:effectLst/>
                        </a:rPr>
                        <a:t>(3 lantai)</a:t>
                      </a:r>
                      <a:endParaRPr lang="da-D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u="none" strike="noStrike" dirty="0" err="1">
                          <a:effectLst/>
                        </a:rPr>
                        <a:t>Mendukung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aktivitas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pembelajaran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praktek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berbasis</a:t>
                      </a:r>
                      <a:r>
                        <a:rPr lang="en-US" sz="2000" u="none" strike="noStrike" dirty="0">
                          <a:effectLst/>
                        </a:rPr>
                        <a:t> teaching factory </a:t>
                      </a:r>
                      <a:r>
                        <a:rPr lang="en-US" sz="2000" u="none" strike="noStrike" dirty="0" err="1">
                          <a:effectLst/>
                        </a:rPr>
                        <a:t>dalam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pengembangan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desain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industri</a:t>
                      </a:r>
                      <a:r>
                        <a:rPr lang="en-US" sz="2000" u="none" strike="noStrike" dirty="0">
                          <a:effectLst/>
                        </a:rPr>
                        <a:t>, </a:t>
                      </a:r>
                      <a:r>
                        <a:rPr lang="en-US" sz="2000" u="none" strike="noStrike" dirty="0" err="1">
                          <a:effectLst/>
                        </a:rPr>
                        <a:t>rancangan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kapal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dll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 dirty="0">
                          <a:effectLst/>
                        </a:rPr>
                        <a:t>          240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u="none" strike="noStrike" dirty="0">
                          <a:effectLst/>
                        </a:rPr>
                        <a:t>           1,368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Rp</a:t>
                      </a:r>
                      <a:r>
                        <a:rPr lang="en-US" sz="2000" u="none" strike="noStrike" dirty="0">
                          <a:effectLst/>
                        </a:rPr>
                        <a:t>    15,923,230,000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62" marR="5162" marT="5162" marB="0"/>
                </a:tc>
              </a:tr>
              <a:tr h="1102442"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Gedung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Pembelajaran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Smart Building Tower B</a:t>
                      </a:r>
                      <a:b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(14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lantai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UG + basement)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Mendukung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perkuliahan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praktek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pembelajaran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Engineering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berorientasi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industry 4.0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pengembangan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digital economy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2,245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15,100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Rp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149,526,036,000 </a:t>
                      </a:r>
                    </a:p>
                  </a:txBody>
                  <a:tcPr marL="5162" marR="5162" marT="5162" marB="0"/>
                </a:tc>
              </a:tr>
              <a:tr h="1468202"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Indoor Aquatic and Sport Center  (4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lantai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Mezzanie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basement)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Mendukung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olahraga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ruangan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berorientasi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pembinaan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prestasi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tingkat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mahasiswa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serta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salah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satu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titik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tempat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penyelenggaran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pertandingan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olahraga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internasional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1,500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13,769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Rp  186,509,822,000 </a:t>
                      </a:r>
                    </a:p>
                  </a:txBody>
                  <a:tcPr marL="5162" marR="5162" marT="5162" marB="0"/>
                </a:tc>
              </a:tr>
              <a:tr h="1102442"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Cultural &amp; Expo Auditorium/ Amphitheater</a:t>
                      </a:r>
                      <a:b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lantai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Mendukung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expo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bisnis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pagelaran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budaya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pasar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mancanegara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 live concert, graduation ceremony,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Konferensi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International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5,000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6,694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Rp  126,909,310,000 </a:t>
                      </a:r>
                    </a:p>
                  </a:txBody>
                  <a:tcPr marL="5162" marR="5162" marT="5162" marB="0"/>
                </a:tc>
              </a:tr>
              <a:tr h="1102442"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 &amp;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Technopreneur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Center/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Technopark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lantai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Mendukung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peningkatan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minat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wirausaha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berbasis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teknologi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project based learning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240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3,024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Rp    35,025,156,000 </a:t>
                      </a:r>
                    </a:p>
                  </a:txBody>
                  <a:tcPr marL="5162" marR="5162" marT="5162" marB="0"/>
                </a:tc>
              </a:tr>
              <a:tr h="736682"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Mesjid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(3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lantai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Mendukung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beribadah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sivitas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akademika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pusat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kajian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500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942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Rp    17,120,016,000 </a:t>
                      </a:r>
                    </a:p>
                  </a:txBody>
                  <a:tcPr marL="5162" marR="5162" marT="5162" marB="0"/>
                </a:tc>
              </a:tr>
              <a:tr h="370922"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Outdoor Sport Facilities (1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lantai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sv-SE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Mendukung aktivitas olah raga lapangan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665 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Rp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2,210,109,000 </a:t>
                      </a:r>
                    </a:p>
                  </a:txBody>
                  <a:tcPr marL="5162" marR="5162" marT="5162" marB="0"/>
                </a:tc>
              </a:tr>
              <a:tr h="370922"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Infrastruktur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Kawasan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l" defTabSz="1371600" rtl="0" eaLnBrk="1" fontAlgn="t" latinLnBrk="0" hangingPunct="1"/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Mendukung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konsep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green campus ,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ramah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lingkungan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Rp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53,692,203,000 </a:t>
                      </a:r>
                    </a:p>
                  </a:txBody>
                  <a:tcPr marL="5162" marR="5162" marT="5162" marB="0"/>
                </a:tc>
              </a:tr>
              <a:tr h="370922"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62" marR="5162" marT="5162" marB="0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62" marR="5162" marT="5162" marB="0" anchor="b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62" marR="5162" marT="5162" marB="0" anchor="b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12,475 </a:t>
                      </a:r>
                    </a:p>
                  </a:txBody>
                  <a:tcPr marL="5162" marR="5162" marT="5162" marB="0" anchor="b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62,287 </a:t>
                      </a:r>
                    </a:p>
                  </a:txBody>
                  <a:tcPr marL="5162" marR="5162" marT="5162" marB="0" anchor="b"/>
                </a:tc>
                <a:tc>
                  <a:txBody>
                    <a:bodyPr/>
                    <a:lstStyle/>
                    <a:p>
                      <a:pPr marL="0" algn="r" defTabSz="1371600" rtl="0" eaLnBrk="1" fontAlgn="t" latinLnBrk="0" hangingPunct="1"/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Rp</a:t>
                      </a:r>
                      <a:r>
                        <a:rPr 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835,543,263,325 </a:t>
                      </a:r>
                    </a:p>
                  </a:txBody>
                  <a:tcPr marL="5162" marR="5162" marT="5162" marB="0" anchor="b"/>
                </a:tc>
              </a:tr>
            </a:tbl>
          </a:graphicData>
        </a:graphic>
      </p:graphicFrame>
      <p:sp>
        <p:nvSpPr>
          <p:cNvPr id="7" name="Pentagon 6"/>
          <p:cNvSpPr/>
          <p:nvPr/>
        </p:nvSpPr>
        <p:spPr>
          <a:xfrm>
            <a:off x="367345" y="885433"/>
            <a:ext cx="7499000" cy="743733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ESTIMASI RAB UNTUK  BANGUNAN </a:t>
            </a:r>
            <a:r>
              <a:rPr lang="en-US" sz="2800" dirty="0" smtClean="0"/>
              <a:t>FISIK (2)</a:t>
            </a:r>
            <a:endParaRPr lang="en-US" sz="2800" dirty="0"/>
          </a:p>
        </p:txBody>
      </p:sp>
      <p:pic>
        <p:nvPicPr>
          <p:cNvPr id="8" name="Picture 7" descr="D:\corp\POLITEKNIK NEGERI BATAM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778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342292" y="2143530"/>
            <a:ext cx="12340524" cy="1022032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ESTIMASI RAB UNTUK FASILITAS PERALATAN </a:t>
            </a:r>
            <a:r>
              <a:rPr lang="en-US" sz="2800" dirty="0" smtClean="0"/>
              <a:t>LABORATORIUM DAN PENDUKUNG</a:t>
            </a:r>
            <a:endParaRPr lang="en-US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067838"/>
              </p:ext>
            </p:extLst>
          </p:nvPr>
        </p:nvGraphicFramePr>
        <p:xfrm>
          <a:off x="364120" y="3343632"/>
          <a:ext cx="16282970" cy="66869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1452"/>
                <a:gridCol w="3907269"/>
                <a:gridCol w="6237755"/>
                <a:gridCol w="1381422"/>
                <a:gridCol w="1562909"/>
                <a:gridCol w="2412163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en-US" sz="2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1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Nama</a:t>
                      </a:r>
                      <a:r>
                        <a:rPr lang="en-US" sz="2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Fasilitas</a:t>
                      </a:r>
                      <a:endParaRPr lang="en-US" sz="2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1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Tujuan</a:t>
                      </a:r>
                      <a:r>
                        <a:rPr lang="en-US" sz="2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US" sz="2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Fungsi</a:t>
                      </a:r>
                      <a:r>
                        <a:rPr lang="en-US" sz="2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2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1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Kapasitas</a:t>
                      </a:r>
                      <a:r>
                        <a:rPr lang="en-US" sz="2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en-US" sz="21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mhs</a:t>
                      </a:r>
                      <a:r>
                        <a:rPr lang="en-US" sz="2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sz="2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1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Luas</a:t>
                      </a:r>
                      <a:r>
                        <a:rPr lang="en-US" sz="2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Lantai</a:t>
                      </a:r>
                      <a:r>
                        <a:rPr lang="en-US" sz="2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(m</a:t>
                      </a:r>
                      <a:r>
                        <a:rPr lang="en-US" sz="2100" u="none" strike="noStrike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2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sz="2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1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Estimasi</a:t>
                      </a:r>
                      <a:r>
                        <a:rPr lang="en-US" sz="2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RAB*)</a:t>
                      </a:r>
                      <a:endParaRPr lang="en-US" sz="2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 anchor="ctr">
                    <a:solidFill>
                      <a:srgbClr val="FFC000"/>
                    </a:solidFill>
                  </a:tcPr>
                </a:tc>
              </a:tr>
              <a:tr h="863483">
                <a:tc>
                  <a:txBody>
                    <a:bodyPr/>
                    <a:lstStyle/>
                    <a:p>
                      <a:pPr algn="r" fontAlgn="t"/>
                      <a:r>
                        <a:rPr lang="en-US" sz="2100" u="none" strike="noStrike">
                          <a:effectLst/>
                        </a:rPr>
                        <a:t>1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100" u="none" strike="noStrike" dirty="0">
                          <a:effectLst/>
                        </a:rPr>
                        <a:t>Teaching Industry of Aircraft </a:t>
                      </a:r>
                      <a:r>
                        <a:rPr lang="en-US" sz="2100" u="none" strike="noStrike" dirty="0" err="1">
                          <a:effectLst/>
                        </a:rPr>
                        <a:t>Maintenaces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100" u="none" strike="noStrike">
                          <a:effectLst/>
                        </a:rPr>
                        <a:t>Maintenance &amp; Repair services-based Teaching and Practical for fullfiled Industry order and Requirement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100" u="none" strike="noStrike">
                          <a:effectLst/>
                        </a:rPr>
                        <a:t>270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100" u="none" strike="noStrike" dirty="0">
                          <a:effectLst/>
                        </a:rPr>
                        <a:t>8250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2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300.000.000.000 </a:t>
                      </a:r>
                      <a:endParaRPr lang="en-US" sz="2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808" marR="13808" marT="13808" marB="0"/>
                </a:tc>
              </a:tr>
              <a:tr h="851769">
                <a:tc>
                  <a:txBody>
                    <a:bodyPr/>
                    <a:lstStyle/>
                    <a:p>
                      <a:pPr algn="r" fontAlgn="t"/>
                      <a:r>
                        <a:rPr lang="en-US" sz="2100" u="none" strike="noStrike">
                          <a:effectLst/>
                        </a:rPr>
                        <a:t>2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100" u="none" strike="noStrike">
                          <a:effectLst/>
                        </a:rPr>
                        <a:t>Teaching Factory of Manufacturing Electronics 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100" u="none" strike="noStrike">
                          <a:effectLst/>
                        </a:rPr>
                        <a:t>Production-based Teaching and Practical for fullfiled Micro-electronics Industry order and Requirement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100" u="none" strike="noStrike">
                          <a:effectLst/>
                        </a:rPr>
                        <a:t>360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100" u="none" strike="noStrike" dirty="0">
                          <a:effectLst/>
                        </a:rPr>
                        <a:t>8250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2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250.000.000.000 </a:t>
                      </a:r>
                      <a:endParaRPr lang="en-US" sz="2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808" marR="13808" marT="13808" marB="0"/>
                </a:tc>
              </a:tr>
              <a:tr h="1026741">
                <a:tc>
                  <a:txBody>
                    <a:bodyPr/>
                    <a:lstStyle/>
                    <a:p>
                      <a:pPr algn="r" fontAlgn="t"/>
                      <a:r>
                        <a:rPr lang="en-US" sz="2100" u="none" strike="noStrike">
                          <a:effectLst/>
                        </a:rPr>
                        <a:t>3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100" u="none" strike="noStrike">
                          <a:effectLst/>
                        </a:rPr>
                        <a:t>Teaching Industry of  Engineering Design, Mould and Dies Center 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100" u="none" strike="noStrike">
                          <a:effectLst/>
                        </a:rPr>
                        <a:t>Production-based Teaching and Practical for fullfiled Manucaturing Industry order and Requirement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100" u="none" strike="noStrike">
                          <a:effectLst/>
                        </a:rPr>
                        <a:t>360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100" u="none" strike="noStrike" dirty="0">
                          <a:effectLst/>
                        </a:rPr>
                        <a:t>3600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2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180.000.000.000 </a:t>
                      </a:r>
                      <a:endParaRPr lang="en-US" sz="2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808" marR="13808" marT="13808" marB="0"/>
                </a:tc>
              </a:tr>
              <a:tr h="1026741">
                <a:tc>
                  <a:txBody>
                    <a:bodyPr/>
                    <a:lstStyle/>
                    <a:p>
                      <a:pPr algn="r" fontAlgn="t"/>
                      <a:r>
                        <a:rPr lang="en-US" sz="2100" u="none" strike="noStrike">
                          <a:effectLst/>
                        </a:rPr>
                        <a:t>4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100" u="none" strike="noStrike">
                          <a:effectLst/>
                        </a:rPr>
                        <a:t>Teaching Industry of Broadcating, Multimedia and animation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100" u="none" strike="noStrike">
                          <a:effectLst/>
                        </a:rPr>
                        <a:t>Production-based Teaching and Practical for fullfiled Services Industry order and Requirement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100" u="none" strike="noStrike">
                          <a:effectLst/>
                        </a:rPr>
                        <a:t>360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100" u="none" strike="noStrike" dirty="0">
                          <a:effectLst/>
                        </a:rPr>
                        <a:t>3200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2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150.000.000.000 </a:t>
                      </a:r>
                      <a:endParaRPr lang="en-US" sz="2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808" marR="13808" marT="13808" marB="0"/>
                </a:tc>
              </a:tr>
              <a:tr h="1026741">
                <a:tc>
                  <a:txBody>
                    <a:bodyPr/>
                    <a:lstStyle/>
                    <a:p>
                      <a:pPr algn="r" fontAlgn="t"/>
                      <a:r>
                        <a:rPr lang="en-US" sz="2100" u="none" strike="noStrike">
                          <a:effectLst/>
                        </a:rPr>
                        <a:t>5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100" u="none" strike="noStrike">
                          <a:effectLst/>
                        </a:rPr>
                        <a:t>Teaching Enterprises of Business Management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100" u="none" strike="noStrike">
                          <a:effectLst/>
                        </a:rPr>
                        <a:t>Start Up Business Incubator, Trading &amp; Services-based Teaching and Practical for fullfiled Customer order and Requirement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100" u="none" strike="noStrike">
                          <a:effectLst/>
                        </a:rPr>
                        <a:t>720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100" u="none" strike="noStrike" dirty="0">
                          <a:effectLst/>
                        </a:rPr>
                        <a:t>2000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2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60.000.000.000 </a:t>
                      </a:r>
                      <a:endParaRPr lang="en-US" sz="2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808" marR="13808" marT="13808" marB="0"/>
                </a:tc>
              </a:tr>
              <a:tr h="583724">
                <a:tc>
                  <a:txBody>
                    <a:bodyPr/>
                    <a:lstStyle/>
                    <a:p>
                      <a:pPr algn="r" fontAlgn="t"/>
                      <a:r>
                        <a:rPr lang="en-US" sz="2100" u="none" strike="noStrike">
                          <a:effectLst/>
                        </a:rPr>
                        <a:t>6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100" u="none" strike="noStrike">
                          <a:effectLst/>
                        </a:rPr>
                        <a:t>Furniture &amp; Interior Design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100" u="none" strike="noStrike">
                          <a:effectLst/>
                        </a:rPr>
                        <a:t>Supporting Furnitures for all Building Facilities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100" u="none" strike="noStrike">
                          <a:effectLst/>
                        </a:rPr>
                        <a:t>8000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100" u="none" strike="noStrike" dirty="0">
                          <a:effectLst/>
                        </a:rPr>
                        <a:t>2800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2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40.000.000.000 </a:t>
                      </a:r>
                      <a:endParaRPr lang="en-US" sz="2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808" marR="13808" marT="13808" marB="0"/>
                </a:tc>
              </a:tr>
              <a:tr h="653888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>
                          <a:effectLst/>
                        </a:rPr>
                        <a:t> 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>
                          <a:effectLst/>
                        </a:rPr>
                        <a:t> 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>
                          <a:effectLst/>
                        </a:rPr>
                        <a:t> 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>
                          <a:effectLst/>
                        </a:rPr>
                        <a:t> 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808" marR="13808" marT="13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19.850 </a:t>
                      </a:r>
                    </a:p>
                  </a:txBody>
                  <a:tcPr marL="13808" marR="13808" marT="138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980.000.000.000 </a:t>
                      </a:r>
                      <a:endParaRPr lang="en-US" sz="2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808" marR="13808" marT="13808" marB="0" anchor="b"/>
                </a:tc>
              </a:tr>
            </a:tbl>
          </a:graphicData>
        </a:graphic>
      </p:graphicFrame>
      <p:pic>
        <p:nvPicPr>
          <p:cNvPr id="9" name="Picture 8" descr="D:\corp\POLITEKNIK NEGERI BATAM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214" y="169589"/>
            <a:ext cx="27495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65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82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olution">
      <a:dk1>
        <a:srgbClr val="595959"/>
      </a:dk1>
      <a:lt1>
        <a:sysClr val="window" lastClr="FFFFFF"/>
      </a:lt1>
      <a:dk2>
        <a:srgbClr val="595959"/>
      </a:dk2>
      <a:lt2>
        <a:srgbClr val="FFFFFF"/>
      </a:lt2>
      <a:accent1>
        <a:srgbClr val="2E77A8"/>
      </a:accent1>
      <a:accent2>
        <a:srgbClr val="BC362D"/>
      </a:accent2>
      <a:accent3>
        <a:srgbClr val="F09C2A"/>
      </a:accent3>
      <a:accent4>
        <a:srgbClr val="2BA388"/>
      </a:accent4>
      <a:accent5>
        <a:srgbClr val="93B850"/>
      </a:accent5>
      <a:accent6>
        <a:srgbClr val="5B4470"/>
      </a:accent6>
      <a:hlink>
        <a:srgbClr val="3CBDDC"/>
      </a:hlink>
      <a:folHlink>
        <a:srgbClr val="1F95B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6F96D7C2CAB5479C61287E2D2B78C6" ma:contentTypeVersion="12" ma:contentTypeDescription="Create a new document." ma:contentTypeScope="" ma:versionID="06cf10183407d63c7f911ce56615c788">
  <xsd:schema xmlns:xsd="http://www.w3.org/2001/XMLSchema" xmlns:xs="http://www.w3.org/2001/XMLSchema" xmlns:p="http://schemas.microsoft.com/office/2006/metadata/properties" xmlns:ns2="be8c41bc-23c1-45d3-b96b-34f61b78cc78" xmlns:ns3="cff02a7a-c994-4548-b1b3-6474d779fbe9" targetNamespace="http://schemas.microsoft.com/office/2006/metadata/properties" ma:root="true" ma:fieldsID="0f57ba4342d6a5dc451527fb643073db" ns2:_="" ns3:_="">
    <xsd:import namespace="be8c41bc-23c1-45d3-b96b-34f61b78cc78"/>
    <xsd:import namespace="cff02a7a-c994-4548-b1b3-6474d779fb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8c41bc-23c1-45d3-b96b-34f61b78cc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f02a7a-c994-4548-b1b3-6474d779fbe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6192743-C7FD-4A9A-BF68-E45517E05598}"/>
</file>

<file path=customXml/itemProps2.xml><?xml version="1.0" encoding="utf-8"?>
<ds:datastoreItem xmlns:ds="http://schemas.openxmlformats.org/officeDocument/2006/customXml" ds:itemID="{A1618292-6F97-460C-ADF2-F8DAD01FAD64}"/>
</file>

<file path=customXml/itemProps3.xml><?xml version="1.0" encoding="utf-8"?>
<ds:datastoreItem xmlns:ds="http://schemas.openxmlformats.org/officeDocument/2006/customXml" ds:itemID="{813C3066-96B9-4AD3-AF5D-0B4754E5C01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6966</TotalTime>
  <Words>1917</Words>
  <Application>Microsoft Office PowerPoint</Application>
  <PresentationFormat>Custom</PresentationFormat>
  <Paragraphs>472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Agency FB</vt:lpstr>
      <vt:lpstr>Arial</vt:lpstr>
      <vt:lpstr>Calibri</vt:lpstr>
      <vt:lpstr>Calibri Light</vt:lpstr>
      <vt:lpstr>Haettenschweiler</vt:lpstr>
      <vt:lpstr>Wingdings</vt:lpstr>
      <vt:lpstr>Office Theme</vt:lpstr>
      <vt:lpstr>PowerPoint Presentation</vt:lpstr>
      <vt:lpstr>Kondisi saat ini : Program Studi</vt:lpstr>
      <vt:lpstr>Kondisi saat ini : Jumlah Mahasiswa</vt:lpstr>
      <vt:lpstr>Kondisi saat ini : Sumber Daya Manusia Pendukung</vt:lpstr>
      <vt:lpstr>Tema Pembangunan Pendidikan Tinggi RPJMN Pendidikan 2010-2025</vt:lpstr>
      <vt:lpstr>Road Map Pengembangan Polibatam 2005-2025</vt:lpstr>
      <vt:lpstr>PowerPoint Presentation</vt:lpstr>
      <vt:lpstr>PowerPoint Presentation</vt:lpstr>
      <vt:lpstr>Proyeksi Mahasiswa</vt:lpstr>
      <vt:lpstr>Proyeksi Kebutuhan Sumber Daya(luas lahan, luas lantai, dosen)</vt:lpstr>
      <vt:lpstr>Identifikasi Kebutuhan Pengembangan Sarpras</vt:lpstr>
      <vt:lpstr>Masterplan Sarpras Kampus Terpadu </vt:lpstr>
      <vt:lpstr>PowerPoint Presentation</vt:lpstr>
      <vt:lpstr>Masterplan Sarpras Kampus Terpadu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Adi</dc:creator>
  <cp:lastModifiedBy>PoltekBatam</cp:lastModifiedBy>
  <cp:revision>379</cp:revision>
  <cp:lastPrinted>2016-03-14T15:26:14Z</cp:lastPrinted>
  <dcterms:created xsi:type="dcterms:W3CDTF">2015-01-27T09:55:06Z</dcterms:created>
  <dcterms:modified xsi:type="dcterms:W3CDTF">2019-07-31T10:47:15Z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0x010100E06F96D7C2CAB5479C61287E2D2B78C6</vt:lpwstr>
  </property>
</Properties>
</file>